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62" r:id="rId3"/>
    <p:sldId id="257" r:id="rId4"/>
    <p:sldId id="260" r:id="rId5"/>
    <p:sldId id="258" r:id="rId6"/>
    <p:sldId id="259" r:id="rId7"/>
    <p:sldId id="261" r:id="rId8"/>
    <p:sldId id="263" r:id="rId9"/>
    <p:sldId id="264" r:id="rId10"/>
    <p:sldId id="265" r:id="rId11"/>
    <p:sldId id="266" r:id="rId12"/>
    <p:sldId id="267" r:id="rId13"/>
    <p:sldId id="268" r:id="rId14"/>
    <p:sldId id="269" r:id="rId15"/>
    <p:sldId id="270" r:id="rId16"/>
    <p:sldId id="271" r:id="rId17"/>
    <p:sldId id="291" r:id="rId18"/>
    <p:sldId id="293" r:id="rId19"/>
    <p:sldId id="272" r:id="rId20"/>
    <p:sldId id="273" r:id="rId21"/>
    <p:sldId id="274" r:id="rId22"/>
    <p:sldId id="275" r:id="rId23"/>
    <p:sldId id="276" r:id="rId24"/>
    <p:sldId id="277" r:id="rId25"/>
    <p:sldId id="278" r:id="rId26"/>
    <p:sldId id="279" r:id="rId27"/>
    <p:sldId id="280" r:id="rId28"/>
    <p:sldId id="281" r:id="rId29"/>
    <p:sldId id="283" r:id="rId30"/>
    <p:sldId id="282" r:id="rId31"/>
    <p:sldId id="284" r:id="rId32"/>
    <p:sldId id="285" r:id="rId33"/>
    <p:sldId id="286" r:id="rId34"/>
    <p:sldId id="287" r:id="rId35"/>
    <p:sldId id="289" r:id="rId36"/>
    <p:sldId id="290"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585176-5AD3-4E6E-8C21-F1B66F2C02FF}">
          <p14:sldIdLst>
            <p14:sldId id="256"/>
            <p14:sldId id="262"/>
            <p14:sldId id="257"/>
            <p14:sldId id="260"/>
            <p14:sldId id="258"/>
            <p14:sldId id="259"/>
            <p14:sldId id="261"/>
            <p14:sldId id="263"/>
            <p14:sldId id="264"/>
            <p14:sldId id="265"/>
            <p14:sldId id="266"/>
            <p14:sldId id="267"/>
            <p14:sldId id="268"/>
            <p14:sldId id="269"/>
            <p14:sldId id="270"/>
            <p14:sldId id="271"/>
            <p14:sldId id="291"/>
            <p14:sldId id="293"/>
            <p14:sldId id="272"/>
            <p14:sldId id="273"/>
            <p14:sldId id="274"/>
            <p14:sldId id="275"/>
            <p14:sldId id="276"/>
            <p14:sldId id="277"/>
            <p14:sldId id="278"/>
            <p14:sldId id="279"/>
            <p14:sldId id="280"/>
            <p14:sldId id="281"/>
            <p14:sldId id="283"/>
            <p14:sldId id="282"/>
            <p14:sldId id="284"/>
            <p14:sldId id="285"/>
            <p14:sldId id="286"/>
            <p14:sldId id="287"/>
            <p14:sldId id="289"/>
            <p14:sldId id="290"/>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07C275-CA80-A1C3-484A-D4A86F397CB8}" v="147" dt="2023-11-04T21:09:48.944"/>
    <p1510:client id="{334C93F3-5711-023C-6082-ACFC93D1E0C6}" v="84" dt="2023-11-18T20:04:32.537"/>
    <p1510:client id="{56201BD8-A216-1817-9615-C4F65044B006}" v="241" dt="2023-10-23T17:35:50.587"/>
    <p1510:client id="{56C193DE-46FB-4C77-A56A-A59BA4C84CA8}" v="291" dt="2023-11-19T23:57:08.744"/>
    <p1510:client id="{94A14694-4185-6E95-AF96-5CD5F01E8234}" v="3399" dt="2023-10-23T19:29:24.989"/>
    <p1510:client id="{A727773B-2B72-52D6-4212-AB8755CEA8F0}" v="346" dt="2023-11-12T01:14:49.085"/>
    <p1510:client id="{AF0A3003-648D-3C66-FF90-151725EDD4A1}" v="365" dt="2023-11-11T17:04:25.331"/>
    <p1510:client id="{C08DAEF0-8E0F-29D6-E685-BCCD28F1ABA8}" v="87" dt="2023-10-28T19:40:33.473"/>
    <p1510:client id="{CCED18C0-9793-14F5-0C48-ACA9630E9AB8}" v="3821" dt="2023-10-25T02:44:58.374"/>
    <p1510:client id="{E449AFE8-DBD2-2204-4E30-22AD5B1BC06A}" v="33" dt="2023-11-20T00:53:55.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9B152B-FC4A-4C79-89BD-44E43036F767}" type="datetimeFigureOut">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D8A34-EC76-47DC-BAEE-0873124D58AE}" type="slidenum">
              <a:t>‹#›</a:t>
            </a:fld>
            <a:endParaRPr lang="en-US"/>
          </a:p>
        </p:txBody>
      </p:sp>
    </p:spTree>
    <p:extLst>
      <p:ext uri="{BB962C8B-B14F-4D97-AF65-F5344CB8AC3E}">
        <p14:creationId xmlns:p14="http://schemas.microsoft.com/office/powerpoint/2010/main" val="343797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spatial.io/data-sto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unity3d.com/Manual/Prefabs.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Scripts can be extremely complex or extremely simple. This golf cart example is a more involved script, with many different "subscripts" that make it up.</a:t>
            </a:r>
          </a:p>
          <a:p>
            <a:r>
              <a:rPr lang="en-US" dirty="0">
                <a:ea typeface="Calibri"/>
                <a:cs typeface="Calibri"/>
              </a:rPr>
              <a:t>You can find this golf cart example, and many others, in the Examples folder when using </a:t>
            </a:r>
            <a:r>
              <a:rPr lang="en-US" dirty="0" err="1">
                <a:ea typeface="Calibri"/>
                <a:cs typeface="Calibri"/>
              </a:rPr>
              <a:t>Spatial's</a:t>
            </a:r>
            <a:r>
              <a:rPr lang="en-US" dirty="0">
                <a:ea typeface="Calibri"/>
                <a:cs typeface="Calibri"/>
              </a:rPr>
              <a:t> scene template. For more information about this scene template, see my documentation on creating custom Spaces for Spatial (linked in the next slide).</a:t>
            </a:r>
          </a:p>
        </p:txBody>
      </p:sp>
      <p:sp>
        <p:nvSpPr>
          <p:cNvPr id="4" name="Slide Number Placeholder 3"/>
          <p:cNvSpPr>
            <a:spLocks noGrp="1"/>
          </p:cNvSpPr>
          <p:nvPr>
            <p:ph type="sldNum" sz="quarter" idx="5"/>
          </p:nvPr>
        </p:nvSpPr>
        <p:spPr/>
        <p:txBody>
          <a:bodyPr/>
          <a:lstStyle/>
          <a:p>
            <a:fld id="{E4AD8A34-EC76-47DC-BAEE-0873124D58AE}" type="slidenum">
              <a:rPr lang="en-US"/>
              <a:t>3</a:t>
            </a:fld>
            <a:endParaRPr lang="en-US"/>
          </a:p>
        </p:txBody>
      </p:sp>
    </p:spTree>
    <p:extLst>
      <p:ext uri="{BB962C8B-B14F-4D97-AF65-F5344CB8AC3E}">
        <p14:creationId xmlns:p14="http://schemas.microsoft.com/office/powerpoint/2010/main" val="2174244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Regularly in Unity, scripts can be made using visual scripts, but most commonly scripts are made using C#. Because of this, if you want to turn a pre-existing Unity project into a Spatial project, you may need to manually translate scripts from C# to a visual script. Otherwise, these C# scripts won't work as they do not compile to Spatial.</a:t>
            </a:r>
          </a:p>
          <a:p>
            <a:endParaRPr lang="en-US" dirty="0">
              <a:ea typeface="Calibri"/>
              <a:cs typeface="Calibri"/>
            </a:endParaRPr>
          </a:p>
          <a:p>
            <a:r>
              <a:rPr lang="en-US" dirty="0">
                <a:ea typeface="Calibri"/>
                <a:cs typeface="Calibri"/>
              </a:rPr>
              <a:t>*Very recently, Spatial has announced that they will begin rolling out C# support in December of 2023! This is awesome, because it means that pre-existing Unity projects will be much, much easier to turn into Spatial projects.</a:t>
            </a:r>
          </a:p>
        </p:txBody>
      </p:sp>
      <p:sp>
        <p:nvSpPr>
          <p:cNvPr id="4" name="Slide Number Placeholder 3"/>
          <p:cNvSpPr>
            <a:spLocks noGrp="1"/>
          </p:cNvSpPr>
          <p:nvPr>
            <p:ph type="sldNum" sz="quarter" idx="5"/>
          </p:nvPr>
        </p:nvSpPr>
        <p:spPr/>
        <p:txBody>
          <a:bodyPr/>
          <a:lstStyle/>
          <a:p>
            <a:fld id="{E4AD8A34-EC76-47DC-BAEE-0873124D58AE}" type="slidenum">
              <a:rPr lang="en-US"/>
              <a:t>5</a:t>
            </a:fld>
            <a:endParaRPr lang="en-US"/>
          </a:p>
        </p:txBody>
      </p:sp>
    </p:spTree>
    <p:extLst>
      <p:ext uri="{BB962C8B-B14F-4D97-AF65-F5344CB8AC3E}">
        <p14:creationId xmlns:p14="http://schemas.microsoft.com/office/powerpoint/2010/main" val="7530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There are several types of nodes; Event nodes, function nodes, and literal nodes being the main ones. They are rather self-descriptive. </a:t>
            </a:r>
            <a:endParaRPr lang="en-US" dirty="0"/>
          </a:p>
          <a:p>
            <a:r>
              <a:rPr lang="en-US" dirty="0">
                <a:ea typeface="Calibri"/>
                <a:cs typeface="Calibri"/>
              </a:rPr>
              <a:t>Event nodes act as a starting point for action in the graph. Each different event node "triggers" when a certain event takes place. For instance, the On Start event node triggers on the start of the scene. A "flow" proceeds from the event node's output, meaning essentially the course of action in the visual script graph. If you are familiar with C# scripting for Unity, event nodes are quite analogous to function headers such as Start() or Update().</a:t>
            </a:r>
          </a:p>
          <a:p>
            <a:r>
              <a:rPr lang="en-US" dirty="0">
                <a:ea typeface="Calibri"/>
                <a:cs typeface="Calibri"/>
              </a:rPr>
              <a:t>Function nodes have a certain "function"; That is, they take a certain piece of data and do something with it. In the next few slides, we use the function node Debug Log, which prints a string literal to the console.</a:t>
            </a:r>
          </a:p>
          <a:p>
            <a:r>
              <a:rPr lang="en-US" dirty="0">
                <a:ea typeface="Calibri"/>
                <a:cs typeface="Calibri"/>
              </a:rPr>
              <a:t>Literal nodes simply represent a literal piece of data. When we use the Debug Log function node, we must provide it with a string (a series of letters or words) to print, so we can use a string literal node and type whatever we want in it. </a:t>
            </a:r>
          </a:p>
        </p:txBody>
      </p:sp>
      <p:sp>
        <p:nvSpPr>
          <p:cNvPr id="4" name="Slide Number Placeholder 3"/>
          <p:cNvSpPr>
            <a:spLocks noGrp="1"/>
          </p:cNvSpPr>
          <p:nvPr>
            <p:ph type="sldNum" sz="quarter" idx="5"/>
          </p:nvPr>
        </p:nvSpPr>
        <p:spPr/>
        <p:txBody>
          <a:bodyPr/>
          <a:lstStyle/>
          <a:p>
            <a:fld id="{E4AD8A34-EC76-47DC-BAEE-0873124D58AE}" type="slidenum">
              <a:rPr lang="en-US"/>
              <a:t>9</a:t>
            </a:fld>
            <a:endParaRPr lang="en-US"/>
          </a:p>
        </p:txBody>
      </p:sp>
    </p:spTree>
    <p:extLst>
      <p:ext uri="{BB962C8B-B14F-4D97-AF65-F5344CB8AC3E}">
        <p14:creationId xmlns:p14="http://schemas.microsoft.com/office/powerpoint/2010/main" val="3199915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folder of nodes seen on the right can be pulled up by right clicking in your graph, and selecting the folder Spatial. Fair warning: for some reason, these folders do not contain all of the Spatial nodes available. The same is true when you simply search "Spatial" in the search bar after right-clicking. Hopefully this will be fixed in the future, as it makes it rather difficult to find the Spatial nodes you are looking for; For now, your best bet is to search for specific categories of Spatial nodes, which (most of them) are listed on the next slide.</a:t>
            </a:r>
          </a:p>
        </p:txBody>
      </p:sp>
      <p:sp>
        <p:nvSpPr>
          <p:cNvPr id="4" name="Slide Number Placeholder 3"/>
          <p:cNvSpPr>
            <a:spLocks noGrp="1"/>
          </p:cNvSpPr>
          <p:nvPr>
            <p:ph type="sldNum" sz="quarter" idx="5"/>
          </p:nvPr>
        </p:nvSpPr>
        <p:spPr/>
        <p:txBody>
          <a:bodyPr/>
          <a:lstStyle/>
          <a:p>
            <a:fld id="{E4AD8A34-EC76-47DC-BAEE-0873124D58AE}" type="slidenum">
              <a:rPr lang="en-US"/>
              <a:t>15</a:t>
            </a:fld>
            <a:endParaRPr lang="en-US"/>
          </a:p>
        </p:txBody>
      </p:sp>
    </p:spTree>
    <p:extLst>
      <p:ext uri="{BB962C8B-B14F-4D97-AF65-F5344CB8AC3E}">
        <p14:creationId xmlns:p14="http://schemas.microsoft.com/office/powerpoint/2010/main" val="1242294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*What are these certain cases?</a:t>
            </a:r>
          </a:p>
          <a:p>
            <a:r>
              <a:rPr lang="en-US">
                <a:ea typeface="Calibri"/>
                <a:cs typeface="Calibri"/>
              </a:rPr>
              <a:t>Well, regular Unity scene variables are usable between regular objects when you bounce your scene to Spatial. However, say you had a script that was attached to a Spatial Prefab Object (these objects are covered in this documentation soon). Prefab Objects </a:t>
            </a:r>
            <a:r>
              <a:rPr lang="en-US" b="1" dirty="0">
                <a:ea typeface="Calibri"/>
                <a:cs typeface="Calibri"/>
              </a:rPr>
              <a:t>cannot</a:t>
            </a:r>
            <a:r>
              <a:rPr lang="en-US" dirty="0">
                <a:ea typeface="Calibri"/>
                <a:cs typeface="Calibri"/>
              </a:rPr>
              <a:t> access these Unity scene variables. Presumably this is because Prefab Objects are entities outside of the actual scene; A "Space" and a "Prefab Object" are separate packages after all.</a:t>
            </a:r>
          </a:p>
          <a:p>
            <a:r>
              <a:rPr lang="en-US" dirty="0">
                <a:ea typeface="Calibri"/>
                <a:cs typeface="Calibri"/>
              </a:rPr>
              <a:t>On the other hand, Spatial Data Store nodes can make and manipulate variables that are accessible by scripts inside of Spatial Prefab Objects. Hooray!</a:t>
            </a:r>
          </a:p>
          <a:p>
            <a:r>
              <a:rPr lang="en-US" dirty="0">
                <a:ea typeface="Calibri"/>
                <a:cs typeface="Calibri"/>
              </a:rPr>
              <a:t>There are limitations to these Spatial Data Stores however. At the moment they are mostly meant only to store user data (the variables stored are unique to each user). Read more about the Spatial Data Store and its limitations here: </a:t>
            </a:r>
            <a:r>
              <a:rPr lang="en-US" dirty="0">
                <a:hlinkClick r:id="rId3"/>
              </a:rPr>
              <a:t>https://docs.spatial.io/data-store</a:t>
            </a:r>
            <a:r>
              <a:rPr lang="en-US" dirty="0"/>
              <a:t> </a:t>
            </a:r>
            <a:endParaRPr lang="en-US">
              <a:ea typeface="Calibri"/>
              <a:cs typeface="Calibri"/>
            </a:endParaRPr>
          </a:p>
          <a:p>
            <a:r>
              <a:rPr lang="en-US" b="1" dirty="0">
                <a:ea typeface="Calibri"/>
                <a:cs typeface="Calibri"/>
              </a:rPr>
              <a:t>Note: </a:t>
            </a:r>
            <a:r>
              <a:rPr lang="en-US" dirty="0">
                <a:ea typeface="Calibri"/>
                <a:cs typeface="Calibri"/>
              </a:rPr>
              <a:t>In order to use a Spatial Data Store node, it must follow a flow that proceeds from a </a:t>
            </a:r>
            <a:r>
              <a:rPr lang="en-US" u="sng" dirty="0">
                <a:ea typeface="Calibri"/>
                <a:cs typeface="Calibri"/>
              </a:rPr>
              <a:t>coroutine</a:t>
            </a:r>
            <a:r>
              <a:rPr lang="en-US">
                <a:ea typeface="Calibri"/>
                <a:cs typeface="Calibri"/>
              </a:rPr>
              <a:t> event. This is easy to set up; You can simply toggle on the "Coroutine" option on any event node.</a:t>
            </a:r>
          </a:p>
        </p:txBody>
      </p:sp>
      <p:sp>
        <p:nvSpPr>
          <p:cNvPr id="4" name="Slide Number Placeholder 3"/>
          <p:cNvSpPr>
            <a:spLocks noGrp="1"/>
          </p:cNvSpPr>
          <p:nvPr>
            <p:ph type="sldNum" sz="quarter" idx="5"/>
          </p:nvPr>
        </p:nvSpPr>
        <p:spPr/>
        <p:txBody>
          <a:bodyPr/>
          <a:lstStyle/>
          <a:p>
            <a:fld id="{E4AD8A34-EC76-47DC-BAEE-0873124D58AE}" type="slidenum">
              <a:rPr lang="en-US"/>
              <a:t>17</a:t>
            </a:fld>
            <a:endParaRPr lang="en-US"/>
          </a:p>
        </p:txBody>
      </p:sp>
    </p:spTree>
    <p:extLst>
      <p:ext uri="{BB962C8B-B14F-4D97-AF65-F5344CB8AC3E}">
        <p14:creationId xmlns:p14="http://schemas.microsoft.com/office/powerpoint/2010/main" val="308570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"Unity Prefabs" denote a type of object in Unity that can be duplicated and modified as a collective; When you make a modification to a Unity prefab, all instances of that prefab are modified as well. Read more about Unity prefabs here: </a:t>
            </a:r>
            <a:r>
              <a:rPr lang="en-US" dirty="0">
                <a:hlinkClick r:id="rId3"/>
              </a:rPr>
              <a:t>https://docs.unity3d.com/Manual/Prefabs.html</a:t>
            </a:r>
            <a:r>
              <a:rPr lang="en-US" dirty="0"/>
              <a:t> </a:t>
            </a:r>
          </a:p>
          <a:p>
            <a:r>
              <a:rPr lang="en-US" dirty="0">
                <a:cs typeface="Calibri"/>
              </a:rPr>
              <a:t>Spatial Prefabs, on the other hand, are a type of Spatial package. Other packages include Spaces, Avatars, Avatar animations, and more. We will discuss more about what Spatial prefabs do in the next few slides.</a:t>
            </a:r>
          </a:p>
        </p:txBody>
      </p:sp>
      <p:sp>
        <p:nvSpPr>
          <p:cNvPr id="4" name="Slide Number Placeholder 3"/>
          <p:cNvSpPr>
            <a:spLocks noGrp="1"/>
          </p:cNvSpPr>
          <p:nvPr>
            <p:ph type="sldNum" sz="quarter" idx="5"/>
          </p:nvPr>
        </p:nvSpPr>
        <p:spPr/>
        <p:txBody>
          <a:bodyPr/>
          <a:lstStyle/>
          <a:p>
            <a:fld id="{E4AD8A34-EC76-47DC-BAEE-0873124D58AE}" type="slidenum">
              <a:rPr lang="en-US"/>
              <a:t>19</a:t>
            </a:fld>
            <a:endParaRPr lang="en-US"/>
          </a:p>
        </p:txBody>
      </p:sp>
    </p:spTree>
    <p:extLst>
      <p:ext uri="{BB962C8B-B14F-4D97-AF65-F5344CB8AC3E}">
        <p14:creationId xmlns:p14="http://schemas.microsoft.com/office/powerpoint/2010/main" val="1776836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E4AD8A34-EC76-47DC-BAEE-0873124D58AE}" type="slidenum">
              <a:t>36</a:t>
            </a:fld>
            <a:endParaRPr lang="en-US"/>
          </a:p>
        </p:txBody>
      </p:sp>
    </p:spTree>
    <p:extLst>
      <p:ext uri="{BB962C8B-B14F-4D97-AF65-F5344CB8AC3E}">
        <p14:creationId xmlns:p14="http://schemas.microsoft.com/office/powerpoint/2010/main" val="1341401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spacescience-my.sharepoint.com/:p:/g/personal/blukas_spacescience_org/Eb0_6oVfCpJJso9sX4eBUPsBjoyGpDNZNSPo01PfXVUz9Q?e=NIY6zN&amp;nav=eyJzSWQiOjI5MSwiY0lkIjoyNjY5MjMzMDc0fQ" TargetMode="External"/><Relationship Id="rId3" Type="http://schemas.openxmlformats.org/officeDocument/2006/relationships/hyperlink" Target="https://spacescience-my.sharepoint.com/:p:/g/personal/blukas_spacescience_org/Eb0_6oVfCpJJso9sX4eBUPsBjoyGpDNZNSPo01PfXVUz9Q?e=KP06s4&amp;nav=eyJzSWQiOjI2MCwiY0lkIjoxNTE3MTEwNjIxfQ" TargetMode="External"/><Relationship Id="rId7" Type="http://schemas.openxmlformats.org/officeDocument/2006/relationships/hyperlink" Target="https://spacescience-my.sharepoint.com/:p:/g/personal/blukas_spacescience_org/Eb0_6oVfCpJJso9sX4eBUPsBjoyGpDNZNSPo01PfXVUz9Q?e=CpRANA&amp;nav=eyJzSWQiOjI3MCwiY0lkIjoxNjQ0NzMxNzEzfQ" TargetMode="External"/><Relationship Id="rId12" Type="http://schemas.openxmlformats.org/officeDocument/2006/relationships/hyperlink" Target="https://spacescience-my.sharepoint.com/:p:/g/personal/blukas_spacescience_org/Eb0_6oVfCpJJso9sX4eBUPsBjoyGpDNZNSPo01PfXVUz9Q?e=zqFgGA&amp;nav=eyJzSWQiOjI4NCwiY0lkIjoyOTU3NDUyNjk4fQ" TargetMode="External"/><Relationship Id="rId2" Type="http://schemas.openxmlformats.org/officeDocument/2006/relationships/hyperlink" Target="https://spacescience-my.sharepoint.com/:p:/g/personal/blukas_spacescience_org/Eb0_6oVfCpJJso9sX4eBUPsBjoyGpDNZNSPo01PfXVUz9Q?e=31YdhK&amp;nav=eyJzSWQiOjI1NywiY0lkIjozMTY2MTc1NDZ9" TargetMode="External"/><Relationship Id="rId1" Type="http://schemas.openxmlformats.org/officeDocument/2006/relationships/slideLayout" Target="../slideLayouts/slideLayout2.xml"/><Relationship Id="rId6" Type="http://schemas.openxmlformats.org/officeDocument/2006/relationships/hyperlink" Target="https://spacescience-my.sharepoint.com/:p:/g/personal/blukas_spacescience_org/Eb0_6oVfCpJJso9sX4eBUPsBjoyGpDNZNSPo01PfXVUz9Q?e=leo1e2&amp;nav=eyJzSWQiOjI2NCwiY0lkIjoyNDk0Njk4MDI1fQ" TargetMode="External"/><Relationship Id="rId11" Type="http://schemas.openxmlformats.org/officeDocument/2006/relationships/hyperlink" Target="https://spacescience-my.sharepoint.com/:p:/g/personal/blukas_spacescience_org/Eb0_6oVfCpJJso9sX4eBUPsBjoyGpDNZNSPo01PfXVUz9Q?e=8vWoR4&amp;nav=eyJzSWQiOjI4MCwiY0lkIjo0Mjc0NDA4NTg5fQ" TargetMode="External"/><Relationship Id="rId5" Type="http://schemas.openxmlformats.org/officeDocument/2006/relationships/hyperlink" Target="https://spacescience-my.sharepoint.com/:p:/g/personal/blukas_spacescience_org/Eb0_6oVfCpJJso9sX4eBUPsBjoyGpDNZNSPo01PfXVUz9Q?e=VMeKX5&amp;nav=eyJzSWQiOjI2MSwiY0lkIjoxMjkxNTUwNzA5fQ" TargetMode="External"/><Relationship Id="rId10" Type="http://schemas.openxmlformats.org/officeDocument/2006/relationships/hyperlink" Target="https://spacescience-my.sharepoint.com/:p:/g/personal/blukas_spacescience_org/Eb0_6oVfCpJJso9sX4eBUPsBjoyGpDNZNSPo01PfXVUz9Q?e=Yw8tIp&amp;nav=eyJzSWQiOjI3NywiY0lkIjozOTg4NDk4OTY5fQ" TargetMode="External"/><Relationship Id="rId4" Type="http://schemas.openxmlformats.org/officeDocument/2006/relationships/hyperlink" Target="https://spacescience-my.sharepoint.com/:p:/g/personal/blukas_spacescience_org/Eb0_6oVfCpJJso9sX4eBUPsBjoyGpDNZNSPo01PfXVUz9Q?e=WVZDt0&amp;nav=eyJzSWQiOjI1OCwiY0lkIjozNjcyNDQ1MjQ5fQ" TargetMode="External"/><Relationship Id="rId9" Type="http://schemas.openxmlformats.org/officeDocument/2006/relationships/hyperlink" Target="https://spacescience-my.sharepoint.com/:p:/g/personal/blukas_spacescience_org/Eb0_6oVfCpJJso9sX4eBUPsBjoyGpDNZNSPo01PfXVUz9Q?e=GxGYt2&amp;nav=eyJzSWQiOjI3MiwiY0lkIjoyOTkyMzY1MTE1fQ"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spatial.io/studio/packag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hyperlink" Target="https://docs.spatial.io/data-store" TargetMode="External"/><Relationship Id="rId2" Type="http://schemas.openxmlformats.org/officeDocument/2006/relationships/hyperlink" Target="https://spacescience-my.sharepoint.com/:p:/g/personal/blukas_spacescience_org/Eb0_6oVfCpJJso9sX4eBUPsBjoyGpDNZNSPo01PfXVUz9Q?e=u9G6uO&amp;nav=eyJzSWQiOjI5MSwiY0lkIjoyNjY5MjMzMDc0fQ"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pacescience-my.sharepoint.com/:p:/g/personal/blukas_spacescience_org/EWSbXu3aQb1GqEfCKlOqENQBn26V8zzDhu9RWVn7-g4R_g?e=stTpS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5400">
                <a:solidFill>
                  <a:schemeClr val="bg1">
                    <a:lumMod val="95000"/>
                    <a:lumOff val="5000"/>
                  </a:schemeClr>
                </a:solidFill>
              </a:rPr>
              <a:t>Creating Custom Scripts for Spatial Projects</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0E642-A158-6821-B11D-C7170E7415ED}"/>
              </a:ext>
            </a:extLst>
          </p:cNvPr>
          <p:cNvSpPr>
            <a:spLocks noGrp="1"/>
          </p:cNvSpPr>
          <p:nvPr>
            <p:ph type="title"/>
          </p:nvPr>
        </p:nvSpPr>
        <p:spPr/>
        <p:txBody>
          <a:bodyPr/>
          <a:lstStyle/>
          <a:p>
            <a:r>
              <a:rPr lang="en-US" dirty="0">
                <a:cs typeface="Calibri Light"/>
              </a:rPr>
              <a:t>Creating Visual Scripts</a:t>
            </a:r>
            <a:br>
              <a:rPr lang="en-US" dirty="0">
                <a:cs typeface="Calibri Light"/>
              </a:rPr>
            </a:br>
            <a:r>
              <a:rPr lang="en-US" sz="2000" dirty="0">
                <a:cs typeface="Calibri Light"/>
              </a:rPr>
              <a:t>Writing your first Visual Script Graph</a:t>
            </a:r>
            <a:endParaRPr lang="en-US" dirty="0"/>
          </a:p>
        </p:txBody>
      </p:sp>
      <p:sp>
        <p:nvSpPr>
          <p:cNvPr id="3" name="Content Placeholder 2">
            <a:extLst>
              <a:ext uri="{FF2B5EF4-FFF2-40B4-BE49-F238E27FC236}">
                <a16:creationId xmlns:a16="http://schemas.microsoft.com/office/drawing/2014/main" id="{C3EF17D9-7DE6-CD4A-306E-011FA1ECFD5F}"/>
              </a:ext>
            </a:extLst>
          </p:cNvPr>
          <p:cNvSpPr>
            <a:spLocks noGrp="1"/>
          </p:cNvSpPr>
          <p:nvPr>
            <p:ph idx="1"/>
          </p:nvPr>
        </p:nvSpPr>
        <p:spPr>
          <a:xfrm>
            <a:off x="838200" y="1825625"/>
            <a:ext cx="5255684" cy="4351338"/>
          </a:xfrm>
        </p:spPr>
        <p:txBody>
          <a:bodyPr vert="horz" lIns="91440" tIns="45720" rIns="91440" bIns="45720" rtlCol="0" anchor="t">
            <a:normAutofit/>
          </a:bodyPr>
          <a:lstStyle/>
          <a:p>
            <a:pPr marL="0" indent="0">
              <a:buNone/>
            </a:pPr>
            <a:r>
              <a:rPr lang="en-US">
                <a:cs typeface="Calibri" panose="020F0502020204030204"/>
              </a:rPr>
              <a:t>Functions are also essential for our visual script to do anything.</a:t>
            </a:r>
          </a:p>
          <a:p>
            <a:pPr marL="0" indent="0">
              <a:buNone/>
            </a:pPr>
            <a:r>
              <a:rPr lang="en-US">
                <a:cs typeface="Calibri" panose="020F0502020204030204"/>
              </a:rPr>
              <a:t>One of the best functions for testing your script is the Debug Log node.</a:t>
            </a:r>
          </a:p>
          <a:p>
            <a:pPr marL="0" indent="0">
              <a:buNone/>
            </a:pPr>
            <a:r>
              <a:rPr lang="en-US">
                <a:cs typeface="Calibri" panose="020F0502020204030204"/>
              </a:rPr>
              <a:t>To add a node to your graph, right click anywhere in the graph and search for the desired node.</a:t>
            </a:r>
          </a:p>
        </p:txBody>
      </p:sp>
      <p:pic>
        <p:nvPicPr>
          <p:cNvPr id="4" name="Picture 3" descr="A screenshot of a computer&#10;&#10;Description automatically generated">
            <a:extLst>
              <a:ext uri="{FF2B5EF4-FFF2-40B4-BE49-F238E27FC236}">
                <a16:creationId xmlns:a16="http://schemas.microsoft.com/office/drawing/2014/main" id="{5E12225F-8950-009E-4168-DAEB62D2D6AF}"/>
              </a:ext>
            </a:extLst>
          </p:cNvPr>
          <p:cNvPicPr>
            <a:picLocks noChangeAspect="1"/>
          </p:cNvPicPr>
          <p:nvPr/>
        </p:nvPicPr>
        <p:blipFill rotWithShape="1">
          <a:blip r:embed="rId2"/>
          <a:srcRect l="33455" b="19426"/>
          <a:stretch/>
        </p:blipFill>
        <p:spPr>
          <a:xfrm>
            <a:off x="7167563" y="701146"/>
            <a:ext cx="3852335" cy="2384369"/>
          </a:xfrm>
          <a:prstGeom prst="rect">
            <a:avLst/>
          </a:prstGeom>
        </p:spPr>
      </p:pic>
      <p:pic>
        <p:nvPicPr>
          <p:cNvPr id="5" name="Picture 4">
            <a:extLst>
              <a:ext uri="{FF2B5EF4-FFF2-40B4-BE49-F238E27FC236}">
                <a16:creationId xmlns:a16="http://schemas.microsoft.com/office/drawing/2014/main" id="{E09E6504-D7B2-666A-488D-291A6C96D4F7}"/>
              </a:ext>
            </a:extLst>
          </p:cNvPr>
          <p:cNvPicPr>
            <a:picLocks noChangeAspect="1"/>
          </p:cNvPicPr>
          <p:nvPr/>
        </p:nvPicPr>
        <p:blipFill rotWithShape="1">
          <a:blip r:embed="rId3"/>
          <a:srcRect l="38368" b="22152"/>
          <a:stretch/>
        </p:blipFill>
        <p:spPr>
          <a:xfrm>
            <a:off x="7209897" y="3378729"/>
            <a:ext cx="3757092" cy="2603931"/>
          </a:xfrm>
          <a:prstGeom prst="rect">
            <a:avLst/>
          </a:prstGeom>
        </p:spPr>
      </p:pic>
      <p:sp>
        <p:nvSpPr>
          <p:cNvPr id="6" name="Arrow: Down 5">
            <a:extLst>
              <a:ext uri="{FF2B5EF4-FFF2-40B4-BE49-F238E27FC236}">
                <a16:creationId xmlns:a16="http://schemas.microsoft.com/office/drawing/2014/main" id="{1D5B6719-67E8-C002-1131-FB341A47FDEE}"/>
              </a:ext>
            </a:extLst>
          </p:cNvPr>
          <p:cNvSpPr/>
          <p:nvPr/>
        </p:nvSpPr>
        <p:spPr>
          <a:xfrm>
            <a:off x="8802687" y="2934229"/>
            <a:ext cx="539750" cy="582083"/>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6762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6551E-A92F-B183-13AB-EBEB4FDF3FD2}"/>
              </a:ext>
            </a:extLst>
          </p:cNvPr>
          <p:cNvSpPr>
            <a:spLocks noGrp="1"/>
          </p:cNvSpPr>
          <p:nvPr>
            <p:ph type="title"/>
          </p:nvPr>
        </p:nvSpPr>
        <p:spPr/>
        <p:txBody>
          <a:bodyPr/>
          <a:lstStyle/>
          <a:p>
            <a:r>
              <a:rPr lang="en-US" dirty="0">
                <a:cs typeface="Calibri Light"/>
              </a:rPr>
              <a:t>Creating Visual Scripts</a:t>
            </a:r>
            <a:br>
              <a:rPr lang="en-US" dirty="0">
                <a:cs typeface="Calibri Light"/>
              </a:rPr>
            </a:br>
            <a:r>
              <a:rPr lang="en-US" sz="2000" dirty="0">
                <a:cs typeface="Calibri Light"/>
              </a:rPr>
              <a:t>Writing your first Visual Script Graph</a:t>
            </a:r>
            <a:endParaRPr lang="en-US" dirty="0"/>
          </a:p>
        </p:txBody>
      </p:sp>
      <p:sp>
        <p:nvSpPr>
          <p:cNvPr id="3" name="Content Placeholder 2">
            <a:extLst>
              <a:ext uri="{FF2B5EF4-FFF2-40B4-BE49-F238E27FC236}">
                <a16:creationId xmlns:a16="http://schemas.microsoft.com/office/drawing/2014/main" id="{F333ECB8-CEAD-4764-A1B7-42E8CC7485A1}"/>
              </a:ext>
            </a:extLst>
          </p:cNvPr>
          <p:cNvSpPr>
            <a:spLocks noGrp="1"/>
          </p:cNvSpPr>
          <p:nvPr>
            <p:ph idx="1"/>
          </p:nvPr>
        </p:nvSpPr>
        <p:spPr>
          <a:xfrm>
            <a:off x="838200" y="1825625"/>
            <a:ext cx="5181600" cy="4351338"/>
          </a:xfrm>
        </p:spPr>
        <p:txBody>
          <a:bodyPr vert="horz" lIns="91440" tIns="45720" rIns="91440" bIns="45720" rtlCol="0" anchor="t">
            <a:normAutofit/>
          </a:bodyPr>
          <a:lstStyle/>
          <a:p>
            <a:pPr marL="0" indent="0">
              <a:buNone/>
            </a:pPr>
            <a:r>
              <a:rPr lang="en-US">
                <a:cs typeface="Calibri" panose="020F0502020204030204"/>
              </a:rPr>
              <a:t>To connect two nodes together, you need to connect one node's Exit flow to another node's Invoke flow.</a:t>
            </a:r>
          </a:p>
          <a:p>
            <a:pPr marL="0" indent="0">
              <a:buNone/>
            </a:pPr>
            <a:r>
              <a:rPr lang="en-US">
                <a:cs typeface="Calibri" panose="020F0502020204030204"/>
              </a:rPr>
              <a:t>Click the triangle next to the arrow pointing outward from the first node, and then click the triangle next to the arrow pointing inward to the second node.</a:t>
            </a:r>
          </a:p>
        </p:txBody>
      </p:sp>
      <p:pic>
        <p:nvPicPr>
          <p:cNvPr id="5" name="Picture 4" descr="A screenshot of a computer program&#10;&#10;Description automatically generated">
            <a:extLst>
              <a:ext uri="{FF2B5EF4-FFF2-40B4-BE49-F238E27FC236}">
                <a16:creationId xmlns:a16="http://schemas.microsoft.com/office/drawing/2014/main" id="{6B260A6C-3939-7E5E-E94E-2DD52883511C}"/>
              </a:ext>
            </a:extLst>
          </p:cNvPr>
          <p:cNvPicPr>
            <a:picLocks noChangeAspect="1"/>
          </p:cNvPicPr>
          <p:nvPr/>
        </p:nvPicPr>
        <p:blipFill rotWithShape="1">
          <a:blip r:embed="rId2"/>
          <a:srcRect l="38368" b="22152"/>
          <a:stretch/>
        </p:blipFill>
        <p:spPr>
          <a:xfrm>
            <a:off x="7040564" y="701146"/>
            <a:ext cx="3757092" cy="260393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4F0125C-66D7-F539-CD17-FA84EC0469C9}"/>
              </a:ext>
            </a:extLst>
          </p:cNvPr>
          <p:cNvPicPr>
            <a:picLocks noChangeAspect="1"/>
          </p:cNvPicPr>
          <p:nvPr/>
        </p:nvPicPr>
        <p:blipFill>
          <a:blip r:embed="rId3"/>
          <a:stretch>
            <a:fillRect/>
          </a:stretch>
        </p:blipFill>
        <p:spPr>
          <a:xfrm>
            <a:off x="6854543" y="3353329"/>
            <a:ext cx="4129122" cy="3268134"/>
          </a:xfrm>
          <a:prstGeom prst="rect">
            <a:avLst/>
          </a:prstGeom>
        </p:spPr>
      </p:pic>
      <p:sp>
        <p:nvSpPr>
          <p:cNvPr id="7" name="Arrow: Down 6">
            <a:extLst>
              <a:ext uri="{FF2B5EF4-FFF2-40B4-BE49-F238E27FC236}">
                <a16:creationId xmlns:a16="http://schemas.microsoft.com/office/drawing/2014/main" id="{EF7793A1-7FAD-838D-17B6-D683959B6B52}"/>
              </a:ext>
            </a:extLst>
          </p:cNvPr>
          <p:cNvSpPr/>
          <p:nvPr/>
        </p:nvSpPr>
        <p:spPr>
          <a:xfrm>
            <a:off x="8493125" y="3082395"/>
            <a:ext cx="529166" cy="53975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5357769-380D-A795-D3E1-A45EE92454EA}"/>
              </a:ext>
            </a:extLst>
          </p:cNvPr>
          <p:cNvSpPr/>
          <p:nvPr/>
        </p:nvSpPr>
        <p:spPr>
          <a:xfrm>
            <a:off x="7836958" y="2569103"/>
            <a:ext cx="317499" cy="2963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0C030A4-1DEE-3823-AC29-31522D4657AC}"/>
              </a:ext>
            </a:extLst>
          </p:cNvPr>
          <p:cNvSpPr/>
          <p:nvPr/>
        </p:nvSpPr>
        <p:spPr>
          <a:xfrm>
            <a:off x="8450791" y="2516186"/>
            <a:ext cx="317499" cy="2963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847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90C7-0A95-AD05-0D8D-CF0022350703}"/>
              </a:ext>
            </a:extLst>
          </p:cNvPr>
          <p:cNvSpPr>
            <a:spLocks noGrp="1"/>
          </p:cNvSpPr>
          <p:nvPr>
            <p:ph type="title"/>
          </p:nvPr>
        </p:nvSpPr>
        <p:spPr/>
        <p:txBody>
          <a:bodyPr/>
          <a:lstStyle/>
          <a:p>
            <a:r>
              <a:rPr lang="en-US" dirty="0">
                <a:cs typeface="Calibri Light"/>
              </a:rPr>
              <a:t>Creating Visual Scripts</a:t>
            </a:r>
            <a:br>
              <a:rPr lang="en-US" dirty="0">
                <a:cs typeface="Calibri Light"/>
              </a:rPr>
            </a:br>
            <a:r>
              <a:rPr lang="en-US" sz="2000" dirty="0">
                <a:cs typeface="Calibri Light"/>
              </a:rPr>
              <a:t>Writing your first Visual Script Graph</a:t>
            </a:r>
            <a:endParaRPr lang="en-US" dirty="0"/>
          </a:p>
        </p:txBody>
      </p:sp>
      <p:sp>
        <p:nvSpPr>
          <p:cNvPr id="3" name="Content Placeholder 2">
            <a:extLst>
              <a:ext uri="{FF2B5EF4-FFF2-40B4-BE49-F238E27FC236}">
                <a16:creationId xmlns:a16="http://schemas.microsoft.com/office/drawing/2014/main" id="{C0F7C01A-38F8-8A13-6AAF-5EA314A093B2}"/>
              </a:ext>
            </a:extLst>
          </p:cNvPr>
          <p:cNvSpPr>
            <a:spLocks noGrp="1"/>
          </p:cNvSpPr>
          <p:nvPr>
            <p:ph idx="1"/>
          </p:nvPr>
        </p:nvSpPr>
        <p:spPr>
          <a:xfrm>
            <a:off x="838200" y="1825625"/>
            <a:ext cx="5096934" cy="4351338"/>
          </a:xfrm>
        </p:spPr>
        <p:txBody>
          <a:bodyPr vert="horz" lIns="91440" tIns="45720" rIns="91440" bIns="45720" rtlCol="0" anchor="t">
            <a:normAutofit/>
          </a:bodyPr>
          <a:lstStyle/>
          <a:p>
            <a:pPr marL="0" indent="0">
              <a:buNone/>
            </a:pPr>
            <a:r>
              <a:rPr lang="en-US" dirty="0">
                <a:cs typeface="Calibri" panose="020F0502020204030204"/>
              </a:rPr>
              <a:t>Our Debug Log node is orange now because it is invoked but is missing a required argument.</a:t>
            </a:r>
          </a:p>
          <a:p>
            <a:pPr marL="0" indent="0">
              <a:buNone/>
            </a:pPr>
            <a:r>
              <a:rPr lang="en-US" dirty="0">
                <a:cs typeface="Calibri" panose="020F0502020204030204"/>
              </a:rPr>
              <a:t>Clicking on a node will display any of its warnings, as well as inputs and outputs. </a:t>
            </a:r>
            <a:endParaRPr lang="en-US" dirty="0">
              <a:ea typeface="Calibri"/>
              <a:cs typeface="Calibri" panose="020F0502020204030204"/>
            </a:endParaRPr>
          </a:p>
          <a:p>
            <a:pPr marL="0" indent="0">
              <a:buNone/>
            </a:pPr>
            <a:r>
              <a:rPr lang="en-US" dirty="0">
                <a:cs typeface="Calibri" panose="020F0502020204030204"/>
              </a:rPr>
              <a:t>We can see that our Debug Log node is missing a Message object, which should be a string.</a:t>
            </a:r>
            <a:endParaRPr lang="en-US" dirty="0"/>
          </a:p>
          <a:p>
            <a:pPr marL="0" indent="0">
              <a:buNone/>
            </a:pPr>
            <a:endParaRPr lang="en-US">
              <a:cs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3205008F-EFDB-8D0B-FC20-70E26961A7F4}"/>
              </a:ext>
            </a:extLst>
          </p:cNvPr>
          <p:cNvPicPr>
            <a:picLocks noChangeAspect="1"/>
          </p:cNvPicPr>
          <p:nvPr/>
        </p:nvPicPr>
        <p:blipFill>
          <a:blip r:embed="rId2"/>
          <a:stretch>
            <a:fillRect/>
          </a:stretch>
        </p:blipFill>
        <p:spPr>
          <a:xfrm>
            <a:off x="5942541" y="1782626"/>
            <a:ext cx="6096000" cy="3446206"/>
          </a:xfrm>
          <a:prstGeom prst="rect">
            <a:avLst/>
          </a:prstGeom>
        </p:spPr>
      </p:pic>
      <p:sp>
        <p:nvSpPr>
          <p:cNvPr id="7" name="Oval 6">
            <a:extLst>
              <a:ext uri="{FF2B5EF4-FFF2-40B4-BE49-F238E27FC236}">
                <a16:creationId xmlns:a16="http://schemas.microsoft.com/office/drawing/2014/main" id="{1B7D2BF1-EF49-6D98-5A8A-6BFA5F86B17E}"/>
              </a:ext>
            </a:extLst>
          </p:cNvPr>
          <p:cNvSpPr/>
          <p:nvPr/>
        </p:nvSpPr>
        <p:spPr>
          <a:xfrm>
            <a:off x="5781145" y="2140479"/>
            <a:ext cx="2233084" cy="13652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362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CB716-4E36-05C2-7D26-F95513FDDCC5}"/>
              </a:ext>
            </a:extLst>
          </p:cNvPr>
          <p:cNvSpPr>
            <a:spLocks noGrp="1"/>
          </p:cNvSpPr>
          <p:nvPr>
            <p:ph type="title"/>
          </p:nvPr>
        </p:nvSpPr>
        <p:spPr/>
        <p:txBody>
          <a:bodyPr/>
          <a:lstStyle/>
          <a:p>
            <a:r>
              <a:rPr lang="en-US" dirty="0">
                <a:cs typeface="Calibri Light"/>
              </a:rPr>
              <a:t>Creating Visual Scripts</a:t>
            </a:r>
            <a:br>
              <a:rPr lang="en-US" dirty="0">
                <a:cs typeface="Calibri Light"/>
              </a:rPr>
            </a:br>
            <a:r>
              <a:rPr lang="en-US" sz="2000" dirty="0">
                <a:cs typeface="Calibri Light"/>
              </a:rPr>
              <a:t>Writing your first Visual Script Graph</a:t>
            </a:r>
            <a:endParaRPr lang="en-US" dirty="0"/>
          </a:p>
        </p:txBody>
      </p:sp>
      <p:sp>
        <p:nvSpPr>
          <p:cNvPr id="3" name="Content Placeholder 2">
            <a:extLst>
              <a:ext uri="{FF2B5EF4-FFF2-40B4-BE49-F238E27FC236}">
                <a16:creationId xmlns:a16="http://schemas.microsoft.com/office/drawing/2014/main" id="{2D1574A6-3A59-9CD0-B08D-70EA6ACE1E6C}"/>
              </a:ext>
            </a:extLst>
          </p:cNvPr>
          <p:cNvSpPr>
            <a:spLocks noGrp="1"/>
          </p:cNvSpPr>
          <p:nvPr>
            <p:ph idx="1"/>
          </p:nvPr>
        </p:nvSpPr>
        <p:spPr>
          <a:xfrm>
            <a:off x="838200" y="1825625"/>
            <a:ext cx="4758267" cy="4351338"/>
          </a:xfrm>
        </p:spPr>
        <p:txBody>
          <a:bodyPr vert="horz" lIns="91440" tIns="45720" rIns="91440" bIns="45720" rtlCol="0" anchor="t">
            <a:normAutofit/>
          </a:bodyPr>
          <a:lstStyle/>
          <a:p>
            <a:pPr marL="0" indent="0">
              <a:buNone/>
            </a:pPr>
            <a:endParaRPr lang="en-US">
              <a:cs typeface="Calibri" panose="020F0502020204030204"/>
            </a:endParaRPr>
          </a:p>
          <a:p>
            <a:pPr marL="0" indent="0">
              <a:buNone/>
            </a:pPr>
            <a:r>
              <a:rPr lang="en-US" dirty="0">
                <a:cs typeface="Calibri" panose="020F0502020204030204"/>
              </a:rPr>
              <a:t>You can create a "literal" as a node. Right click and search for "String literal". You can write a string right inside the node. </a:t>
            </a:r>
          </a:p>
          <a:p>
            <a:pPr marL="0" indent="0">
              <a:buNone/>
            </a:pPr>
            <a:r>
              <a:rPr lang="en-US" dirty="0">
                <a:cs typeface="Calibri" panose="020F0502020204030204"/>
              </a:rPr>
              <a:t>Then, connect its output to the Debug Log node's input.</a:t>
            </a:r>
          </a:p>
        </p:txBody>
      </p:sp>
      <p:pic>
        <p:nvPicPr>
          <p:cNvPr id="4" name="Picture 3" descr="A screenshot of a computer&#10;&#10;Description automatically generated">
            <a:extLst>
              <a:ext uri="{FF2B5EF4-FFF2-40B4-BE49-F238E27FC236}">
                <a16:creationId xmlns:a16="http://schemas.microsoft.com/office/drawing/2014/main" id="{C20DE2FA-9310-6CE7-9F2A-2E6F972ADE26}"/>
              </a:ext>
            </a:extLst>
          </p:cNvPr>
          <p:cNvPicPr>
            <a:picLocks noChangeAspect="1"/>
          </p:cNvPicPr>
          <p:nvPr/>
        </p:nvPicPr>
        <p:blipFill>
          <a:blip r:embed="rId2"/>
          <a:stretch>
            <a:fillRect/>
          </a:stretch>
        </p:blipFill>
        <p:spPr>
          <a:xfrm>
            <a:off x="6564312" y="581024"/>
            <a:ext cx="4291542" cy="276965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08947A7-89F8-DDED-28E8-8ABCB1C25A8B}"/>
              </a:ext>
            </a:extLst>
          </p:cNvPr>
          <p:cNvPicPr>
            <a:picLocks noChangeAspect="1"/>
          </p:cNvPicPr>
          <p:nvPr/>
        </p:nvPicPr>
        <p:blipFill>
          <a:blip r:embed="rId3"/>
          <a:stretch>
            <a:fillRect/>
          </a:stretch>
        </p:blipFill>
        <p:spPr>
          <a:xfrm>
            <a:off x="6559640" y="3534528"/>
            <a:ext cx="4288663" cy="2976464"/>
          </a:xfrm>
          <a:prstGeom prst="rect">
            <a:avLst/>
          </a:prstGeom>
        </p:spPr>
      </p:pic>
      <p:sp>
        <p:nvSpPr>
          <p:cNvPr id="6" name="Arrow: Down 5">
            <a:extLst>
              <a:ext uri="{FF2B5EF4-FFF2-40B4-BE49-F238E27FC236}">
                <a16:creationId xmlns:a16="http://schemas.microsoft.com/office/drawing/2014/main" id="{2A71C737-7C90-0025-C10A-D38784F17AAF}"/>
              </a:ext>
            </a:extLst>
          </p:cNvPr>
          <p:cNvSpPr/>
          <p:nvPr/>
        </p:nvSpPr>
        <p:spPr>
          <a:xfrm>
            <a:off x="8336387" y="3219717"/>
            <a:ext cx="525888" cy="62247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3007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774-EEC8-0A9F-26C3-166BEAD96D14}"/>
              </a:ext>
            </a:extLst>
          </p:cNvPr>
          <p:cNvSpPr>
            <a:spLocks noGrp="1"/>
          </p:cNvSpPr>
          <p:nvPr>
            <p:ph type="title"/>
          </p:nvPr>
        </p:nvSpPr>
        <p:spPr/>
        <p:txBody>
          <a:bodyPr/>
          <a:lstStyle/>
          <a:p>
            <a:r>
              <a:rPr lang="en-US" dirty="0">
                <a:cs typeface="Calibri Light"/>
              </a:rPr>
              <a:t>Creating Visual Scripts</a:t>
            </a:r>
            <a:br>
              <a:rPr lang="en-US" dirty="0">
                <a:cs typeface="Calibri Light"/>
              </a:rPr>
            </a:br>
            <a:r>
              <a:rPr lang="en-US" sz="2000" dirty="0">
                <a:cs typeface="Calibri Light"/>
              </a:rPr>
              <a:t>Writing your first Visual Script Graph</a:t>
            </a:r>
            <a:endParaRPr lang="en-US" dirty="0"/>
          </a:p>
        </p:txBody>
      </p:sp>
      <p:sp>
        <p:nvSpPr>
          <p:cNvPr id="3" name="Content Placeholder 2">
            <a:extLst>
              <a:ext uri="{FF2B5EF4-FFF2-40B4-BE49-F238E27FC236}">
                <a16:creationId xmlns:a16="http://schemas.microsoft.com/office/drawing/2014/main" id="{DDCB0AD2-C5E4-169D-0796-D2F54AB4463F}"/>
              </a:ext>
            </a:extLst>
          </p:cNvPr>
          <p:cNvSpPr>
            <a:spLocks noGrp="1"/>
          </p:cNvSpPr>
          <p:nvPr>
            <p:ph idx="1"/>
          </p:nvPr>
        </p:nvSpPr>
        <p:spPr>
          <a:xfrm>
            <a:off x="838200" y="1825625"/>
            <a:ext cx="5149403" cy="4351338"/>
          </a:xfrm>
        </p:spPr>
        <p:txBody>
          <a:bodyPr vert="horz" lIns="91440" tIns="45720" rIns="91440" bIns="45720" rtlCol="0" anchor="t">
            <a:normAutofit/>
          </a:bodyPr>
          <a:lstStyle/>
          <a:p>
            <a:pPr marL="0" indent="0">
              <a:buNone/>
            </a:pPr>
            <a:r>
              <a:rPr lang="en-US">
                <a:cs typeface="Calibri" panose="020F0502020204030204"/>
              </a:rPr>
              <a:t>Now that we have an event and a function, we can see our visual script in action. Test the scene that your script is a part of.</a:t>
            </a:r>
          </a:p>
          <a:p>
            <a:pPr marL="0" indent="0">
              <a:buNone/>
            </a:pPr>
            <a:r>
              <a:rPr lang="en-US">
                <a:cs typeface="Calibri" panose="020F0502020204030204"/>
              </a:rPr>
              <a:t>To see messages printed by the Debug Log node, you must right click the sandbox page and click "Inspect". Then, change the view to Console mode.</a:t>
            </a:r>
          </a:p>
        </p:txBody>
      </p:sp>
      <p:pic>
        <p:nvPicPr>
          <p:cNvPr id="4" name="Picture 3" descr="A screenshot of a computer&#10;&#10;Description automatically generated">
            <a:extLst>
              <a:ext uri="{FF2B5EF4-FFF2-40B4-BE49-F238E27FC236}">
                <a16:creationId xmlns:a16="http://schemas.microsoft.com/office/drawing/2014/main" id="{FB7D56A3-E256-DAD4-31F7-B7CD964348A7}"/>
              </a:ext>
            </a:extLst>
          </p:cNvPr>
          <p:cNvPicPr>
            <a:picLocks noChangeAspect="1"/>
          </p:cNvPicPr>
          <p:nvPr/>
        </p:nvPicPr>
        <p:blipFill rotWithShape="1">
          <a:blip r:embed="rId2"/>
          <a:srcRect l="21655" t="537"/>
          <a:stretch/>
        </p:blipFill>
        <p:spPr>
          <a:xfrm>
            <a:off x="5988678" y="1603470"/>
            <a:ext cx="5935015" cy="3435117"/>
          </a:xfrm>
          <a:prstGeom prst="rect">
            <a:avLst/>
          </a:prstGeom>
        </p:spPr>
      </p:pic>
      <p:sp>
        <p:nvSpPr>
          <p:cNvPr id="5" name="TextBox 4">
            <a:extLst>
              <a:ext uri="{FF2B5EF4-FFF2-40B4-BE49-F238E27FC236}">
                <a16:creationId xmlns:a16="http://schemas.microsoft.com/office/drawing/2014/main" id="{74050D2E-F8EC-5890-1BBE-1FFD82CA665D}"/>
              </a:ext>
            </a:extLst>
          </p:cNvPr>
          <p:cNvSpPr txBox="1"/>
          <p:nvPr/>
        </p:nvSpPr>
        <p:spPr>
          <a:xfrm>
            <a:off x="6093316" y="5159599"/>
            <a:ext cx="58303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There are tons of lines saying "Hello World!"-- our script is printing this message every frame.</a:t>
            </a:r>
            <a:endParaRPr lang="en-US"/>
          </a:p>
        </p:txBody>
      </p:sp>
    </p:spTree>
    <p:extLst>
      <p:ext uri="{BB962C8B-B14F-4D97-AF65-F5344CB8AC3E}">
        <p14:creationId xmlns:p14="http://schemas.microsoft.com/office/powerpoint/2010/main" val="2802034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E94B2-4F10-58E6-BB58-1ADE88043B56}"/>
              </a:ext>
            </a:extLst>
          </p:cNvPr>
          <p:cNvSpPr>
            <a:spLocks noGrp="1"/>
          </p:cNvSpPr>
          <p:nvPr>
            <p:ph type="title"/>
          </p:nvPr>
        </p:nvSpPr>
        <p:spPr/>
        <p:txBody>
          <a:bodyPr/>
          <a:lstStyle/>
          <a:p>
            <a:r>
              <a:rPr lang="en-US" dirty="0">
                <a:cs typeface="Calibri Light"/>
              </a:rPr>
              <a:t>Creating Visual Scripts</a:t>
            </a:r>
            <a:br>
              <a:rPr lang="en-US" dirty="0">
                <a:cs typeface="Calibri Light"/>
              </a:rPr>
            </a:br>
            <a:r>
              <a:rPr lang="en-US" sz="2000" dirty="0">
                <a:cs typeface="Calibri Light"/>
              </a:rPr>
              <a:t>Spatial Nodes</a:t>
            </a:r>
            <a:endParaRPr lang="en-US" sz="2000" dirty="0"/>
          </a:p>
        </p:txBody>
      </p:sp>
      <p:sp>
        <p:nvSpPr>
          <p:cNvPr id="3" name="Content Placeholder 2">
            <a:extLst>
              <a:ext uri="{FF2B5EF4-FFF2-40B4-BE49-F238E27FC236}">
                <a16:creationId xmlns:a16="http://schemas.microsoft.com/office/drawing/2014/main" id="{6EDC6FA3-8E8A-6E4E-DBC5-363CE206785B}"/>
              </a:ext>
            </a:extLst>
          </p:cNvPr>
          <p:cNvSpPr>
            <a:spLocks noGrp="1"/>
          </p:cNvSpPr>
          <p:nvPr>
            <p:ph idx="1"/>
          </p:nvPr>
        </p:nvSpPr>
        <p:spPr>
          <a:xfrm>
            <a:off x="838200" y="1825625"/>
            <a:ext cx="5374783" cy="4351338"/>
          </a:xfrm>
        </p:spPr>
        <p:txBody>
          <a:bodyPr vert="horz" lIns="91440" tIns="45720" rIns="91440" bIns="45720" rtlCol="0" anchor="t">
            <a:normAutofit/>
          </a:bodyPr>
          <a:lstStyle/>
          <a:p>
            <a:pPr marL="0" indent="0">
              <a:buNone/>
            </a:pPr>
            <a:r>
              <a:rPr lang="en-US">
                <a:cs typeface="Calibri" panose="020F0502020204030204"/>
              </a:rPr>
              <a:t>Now we have seen an example of Event, Function, and Object nodes. It's also important to note that there are Spatial nodes. </a:t>
            </a:r>
            <a:endParaRPr lang="en-US"/>
          </a:p>
          <a:p>
            <a:pPr marL="0" indent="0">
              <a:buNone/>
            </a:pPr>
            <a:r>
              <a:rPr lang="en-US">
                <a:cs typeface="Calibri" panose="020F0502020204030204"/>
              </a:rPr>
              <a:t>These are nodes that are added to visual scripting by the Spatial SDK and are therefore not native to Unity like the other nodes.</a:t>
            </a:r>
            <a:endParaRPr lang="en-US"/>
          </a:p>
        </p:txBody>
      </p:sp>
      <p:pic>
        <p:nvPicPr>
          <p:cNvPr id="4" name="Picture 3" descr="A screenshot of a computer&#10;&#10;Description automatically generated">
            <a:extLst>
              <a:ext uri="{FF2B5EF4-FFF2-40B4-BE49-F238E27FC236}">
                <a16:creationId xmlns:a16="http://schemas.microsoft.com/office/drawing/2014/main" id="{EEEAF5B6-9AEF-39D1-4098-7C7DE4AF8A40}"/>
              </a:ext>
            </a:extLst>
          </p:cNvPr>
          <p:cNvPicPr>
            <a:picLocks noChangeAspect="1"/>
          </p:cNvPicPr>
          <p:nvPr/>
        </p:nvPicPr>
        <p:blipFill>
          <a:blip r:embed="rId3"/>
          <a:stretch>
            <a:fillRect/>
          </a:stretch>
        </p:blipFill>
        <p:spPr>
          <a:xfrm>
            <a:off x="7268745" y="1034469"/>
            <a:ext cx="2982398" cy="4859494"/>
          </a:xfrm>
          <a:prstGeom prst="rect">
            <a:avLst/>
          </a:prstGeom>
        </p:spPr>
      </p:pic>
      <p:sp>
        <p:nvSpPr>
          <p:cNvPr id="5" name="TextBox 1">
            <a:extLst>
              <a:ext uri="{FF2B5EF4-FFF2-40B4-BE49-F238E27FC236}">
                <a16:creationId xmlns:a16="http://schemas.microsoft.com/office/drawing/2014/main" id="{50184AF1-430D-245C-888E-331F125D7465}"/>
              </a:ext>
            </a:extLst>
          </p:cNvPr>
          <p:cNvSpPr txBox="1"/>
          <p:nvPr/>
        </p:nvSpPr>
        <p:spPr>
          <a:xfrm>
            <a:off x="923440" y="6115372"/>
            <a:ext cx="1081652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Additional Notes Below</a:t>
            </a:r>
            <a:endParaRPr lang="en-US"/>
          </a:p>
        </p:txBody>
      </p:sp>
      <p:sp>
        <p:nvSpPr>
          <p:cNvPr id="6" name="Arrow: Down 5">
            <a:extLst>
              <a:ext uri="{FF2B5EF4-FFF2-40B4-BE49-F238E27FC236}">
                <a16:creationId xmlns:a16="http://schemas.microsoft.com/office/drawing/2014/main" id="{8DD9BA93-6643-1D51-D4C5-AD3C86055EA7}"/>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644731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E0E87-7068-4D14-AA93-2F6946195742}"/>
              </a:ext>
            </a:extLst>
          </p:cNvPr>
          <p:cNvSpPr>
            <a:spLocks noGrp="1"/>
          </p:cNvSpPr>
          <p:nvPr>
            <p:ph type="title"/>
          </p:nvPr>
        </p:nvSpPr>
        <p:spPr/>
        <p:txBody>
          <a:bodyPr/>
          <a:lstStyle/>
          <a:p>
            <a:r>
              <a:rPr lang="en-US" dirty="0">
                <a:cs typeface="Calibri Light"/>
              </a:rPr>
              <a:t>Creating Visual Scripts</a:t>
            </a:r>
            <a:br>
              <a:rPr lang="en-US" dirty="0">
                <a:cs typeface="Calibri Light"/>
              </a:rPr>
            </a:br>
            <a:r>
              <a:rPr lang="en-US" sz="2000" dirty="0">
                <a:cs typeface="Calibri Light"/>
              </a:rPr>
              <a:t>Spatial Nodes</a:t>
            </a:r>
            <a:endParaRPr lang="en-US" dirty="0"/>
          </a:p>
        </p:txBody>
      </p:sp>
      <p:sp>
        <p:nvSpPr>
          <p:cNvPr id="3" name="Content Placeholder 2">
            <a:extLst>
              <a:ext uri="{FF2B5EF4-FFF2-40B4-BE49-F238E27FC236}">
                <a16:creationId xmlns:a16="http://schemas.microsoft.com/office/drawing/2014/main" id="{6AC18FAC-903C-8E9F-E00F-BAF61ACE2A6D}"/>
              </a:ext>
            </a:extLst>
          </p:cNvPr>
          <p:cNvSpPr>
            <a:spLocks noGrp="1"/>
          </p:cNvSpPr>
          <p:nvPr>
            <p:ph idx="1"/>
          </p:nvPr>
        </p:nvSpPr>
        <p:spPr>
          <a:xfrm>
            <a:off x="838200" y="1825625"/>
            <a:ext cx="4931477" cy="4351338"/>
          </a:xfrm>
        </p:spPr>
        <p:txBody>
          <a:bodyPr vert="horz" lIns="91440" tIns="45720" rIns="91440" bIns="45720" rtlCol="0" anchor="t">
            <a:normAutofit fontScale="92500" lnSpcReduction="20000"/>
          </a:bodyPr>
          <a:lstStyle/>
          <a:p>
            <a:pPr marL="0" indent="0">
              <a:buNone/>
            </a:pPr>
            <a:r>
              <a:rPr lang="en-US">
                <a:cs typeface="Calibri" panose="020F0502020204030204"/>
              </a:rPr>
              <a:t>Many of these Spatial nodes are incredibly useful, but they do not all show up when you just search "Spatial". Try searching for these:</a:t>
            </a:r>
          </a:p>
          <a:p>
            <a:pPr marL="0" indent="0">
              <a:buNone/>
            </a:pPr>
            <a:r>
              <a:rPr lang="en-US" sz="2000">
                <a:cs typeface="Calibri" panose="020F0502020204030204"/>
              </a:rPr>
              <a:t>Spatial Interactable</a:t>
            </a:r>
          </a:p>
          <a:p>
            <a:pPr marL="0" indent="0">
              <a:buNone/>
            </a:pPr>
            <a:r>
              <a:rPr lang="en-US" sz="2000">
                <a:cs typeface="Calibri" panose="020F0502020204030204"/>
              </a:rPr>
              <a:t>Spatial Input</a:t>
            </a:r>
          </a:p>
          <a:p>
            <a:pPr marL="0" indent="0">
              <a:buNone/>
            </a:pPr>
            <a:r>
              <a:rPr lang="en-US" sz="2000">
                <a:cs typeface="Calibri" panose="020F0502020204030204"/>
              </a:rPr>
              <a:t>Spatial Data Store</a:t>
            </a:r>
          </a:p>
          <a:p>
            <a:pPr marL="0" indent="0">
              <a:buNone/>
            </a:pPr>
            <a:r>
              <a:rPr lang="en-US" sz="2000">
                <a:cs typeface="Calibri" panose="020F0502020204030204"/>
              </a:rPr>
              <a:t>Spatial Sync</a:t>
            </a:r>
          </a:p>
          <a:p>
            <a:pPr marL="0" indent="0">
              <a:buNone/>
            </a:pPr>
            <a:r>
              <a:rPr lang="en-US" sz="2000">
                <a:cs typeface="Calibri" panose="020F0502020204030204"/>
              </a:rPr>
              <a:t>Spatial Synced Object</a:t>
            </a:r>
          </a:p>
          <a:p>
            <a:pPr marL="0" indent="0">
              <a:buNone/>
            </a:pPr>
            <a:r>
              <a:rPr lang="en-US" sz="2000">
                <a:cs typeface="Calibri" panose="020F0502020204030204"/>
              </a:rPr>
              <a:t>Spatial SFX</a:t>
            </a:r>
          </a:p>
          <a:p>
            <a:pPr marL="0" indent="0">
              <a:buNone/>
            </a:pPr>
            <a:r>
              <a:rPr lang="en-US" sz="2000">
                <a:cs typeface="Calibri" panose="020F0502020204030204"/>
              </a:rPr>
              <a:t>Spatial Quest</a:t>
            </a:r>
          </a:p>
          <a:p>
            <a:pPr marL="0" indent="0">
              <a:buNone/>
            </a:pPr>
            <a:r>
              <a:rPr lang="en-US" sz="2000">
                <a:cs typeface="Calibri" panose="020F0502020204030204"/>
              </a:rPr>
              <a:t>Spatial System</a:t>
            </a:r>
          </a:p>
          <a:p>
            <a:pPr marL="0" indent="0">
              <a:buNone/>
            </a:pPr>
            <a:r>
              <a:rPr lang="en-US" sz="2000">
                <a:cs typeface="Calibri" panose="020F0502020204030204"/>
              </a:rPr>
              <a:t>Spatial UI</a:t>
            </a:r>
          </a:p>
        </p:txBody>
      </p:sp>
      <p:pic>
        <p:nvPicPr>
          <p:cNvPr id="4" name="Picture 3" descr="A screenshot of a computer&#10;&#10;Description automatically generated">
            <a:extLst>
              <a:ext uri="{FF2B5EF4-FFF2-40B4-BE49-F238E27FC236}">
                <a16:creationId xmlns:a16="http://schemas.microsoft.com/office/drawing/2014/main" id="{BB852C76-4D86-A94C-5F7B-BFF570F9E20C}"/>
              </a:ext>
            </a:extLst>
          </p:cNvPr>
          <p:cNvPicPr>
            <a:picLocks noChangeAspect="1"/>
          </p:cNvPicPr>
          <p:nvPr/>
        </p:nvPicPr>
        <p:blipFill>
          <a:blip r:embed="rId2"/>
          <a:stretch>
            <a:fillRect/>
          </a:stretch>
        </p:blipFill>
        <p:spPr>
          <a:xfrm>
            <a:off x="6628036" y="1245494"/>
            <a:ext cx="4087476" cy="4511898"/>
          </a:xfrm>
          <a:prstGeom prst="rect">
            <a:avLst/>
          </a:prstGeom>
        </p:spPr>
      </p:pic>
      <p:sp>
        <p:nvSpPr>
          <p:cNvPr id="5" name="TextBox 4">
            <a:extLst>
              <a:ext uri="{FF2B5EF4-FFF2-40B4-BE49-F238E27FC236}">
                <a16:creationId xmlns:a16="http://schemas.microsoft.com/office/drawing/2014/main" id="{5EB4526D-32EB-D246-42B9-A34082741052}"/>
              </a:ext>
            </a:extLst>
          </p:cNvPr>
          <p:cNvSpPr txBox="1"/>
          <p:nvPr/>
        </p:nvSpPr>
        <p:spPr>
          <a:xfrm>
            <a:off x="6600423" y="5865254"/>
            <a:ext cx="41427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Spatial Data Store has some incredibly useful nodes which we will look at shortly.</a:t>
            </a:r>
            <a:endParaRPr lang="en-US"/>
          </a:p>
        </p:txBody>
      </p:sp>
    </p:spTree>
    <p:extLst>
      <p:ext uri="{BB962C8B-B14F-4D97-AF65-F5344CB8AC3E}">
        <p14:creationId xmlns:p14="http://schemas.microsoft.com/office/powerpoint/2010/main" val="1609267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601F-1ADC-DAA8-C19D-0A72161A0BAC}"/>
              </a:ext>
            </a:extLst>
          </p:cNvPr>
          <p:cNvSpPr>
            <a:spLocks noGrp="1"/>
          </p:cNvSpPr>
          <p:nvPr>
            <p:ph type="title"/>
          </p:nvPr>
        </p:nvSpPr>
        <p:spPr/>
        <p:txBody>
          <a:bodyPr/>
          <a:lstStyle/>
          <a:p>
            <a:r>
              <a:rPr lang="en-US" dirty="0">
                <a:ea typeface="Calibri Light"/>
                <a:cs typeface="Calibri Light"/>
              </a:rPr>
              <a:t>Creating Visual Scripts</a:t>
            </a:r>
            <a:br>
              <a:rPr lang="en-US" dirty="0">
                <a:ea typeface="Calibri Light"/>
                <a:cs typeface="Calibri Light"/>
              </a:rPr>
            </a:br>
            <a:r>
              <a:rPr lang="en-US" sz="2000" dirty="0">
                <a:ea typeface="Calibri Light"/>
                <a:cs typeface="Calibri Light"/>
              </a:rPr>
              <a:t>Spatial Data Store</a:t>
            </a:r>
            <a:endParaRPr lang="en-US" sz="2000" dirty="0"/>
          </a:p>
        </p:txBody>
      </p:sp>
      <p:sp>
        <p:nvSpPr>
          <p:cNvPr id="3" name="Content Placeholder 2">
            <a:extLst>
              <a:ext uri="{FF2B5EF4-FFF2-40B4-BE49-F238E27FC236}">
                <a16:creationId xmlns:a16="http://schemas.microsoft.com/office/drawing/2014/main" id="{D6BFC601-99E5-F002-4E63-654BEFBF2D1E}"/>
              </a:ext>
            </a:extLst>
          </p:cNvPr>
          <p:cNvSpPr>
            <a:spLocks noGrp="1"/>
          </p:cNvSpPr>
          <p:nvPr>
            <p:ph idx="1"/>
          </p:nvPr>
        </p:nvSpPr>
        <p:spPr>
          <a:xfrm>
            <a:off x="838200" y="1825625"/>
            <a:ext cx="6770177" cy="4351338"/>
          </a:xfrm>
        </p:spPr>
        <p:txBody>
          <a:bodyPr vert="horz" lIns="91440" tIns="45720" rIns="91440" bIns="45720" rtlCol="0" anchor="t">
            <a:normAutofit/>
          </a:bodyPr>
          <a:lstStyle/>
          <a:p>
            <a:pPr marL="0" indent="0">
              <a:buNone/>
            </a:pPr>
            <a:r>
              <a:rPr lang="en-US" dirty="0">
                <a:ea typeface="Calibri" panose="020F0502020204030204"/>
                <a:cs typeface="Calibri" panose="020F0502020204030204"/>
              </a:rPr>
              <a:t>The category of Spatial nodes called Spatial Data Store can be incredibly useful. </a:t>
            </a:r>
          </a:p>
          <a:p>
            <a:pPr marL="0" indent="0">
              <a:buNone/>
            </a:pPr>
            <a:r>
              <a:rPr lang="en-US" dirty="0">
                <a:ea typeface="Calibri" panose="020F0502020204030204"/>
                <a:cs typeface="Calibri" panose="020F0502020204030204"/>
              </a:rPr>
              <a:t>Using these nodes, you can make global variables in your Space. Meaning, different objects in the Space can access and change these variables.</a:t>
            </a:r>
          </a:p>
          <a:p>
            <a:pPr marL="0" indent="0">
              <a:buNone/>
            </a:pPr>
            <a:r>
              <a:rPr lang="en-US" dirty="0">
                <a:ea typeface="Calibri" panose="020F0502020204030204"/>
                <a:cs typeface="Calibri" panose="020F0502020204030204"/>
              </a:rPr>
              <a:t>Normally, Unity has Scene Variables that serve the same purpose, but for certain cases* in Spatial these Scene Variables are unusable.</a:t>
            </a:r>
          </a:p>
        </p:txBody>
      </p:sp>
      <p:pic>
        <p:nvPicPr>
          <p:cNvPr id="5" name="Picture 4" descr="A screenshot of a computer&#10;&#10;Description automatically generated">
            <a:extLst>
              <a:ext uri="{FF2B5EF4-FFF2-40B4-BE49-F238E27FC236}">
                <a16:creationId xmlns:a16="http://schemas.microsoft.com/office/drawing/2014/main" id="{403663EE-F344-E3F2-6112-A96915634879}"/>
              </a:ext>
            </a:extLst>
          </p:cNvPr>
          <p:cNvPicPr>
            <a:picLocks noChangeAspect="1"/>
          </p:cNvPicPr>
          <p:nvPr/>
        </p:nvPicPr>
        <p:blipFill>
          <a:blip r:embed="rId3"/>
          <a:stretch>
            <a:fillRect/>
          </a:stretch>
        </p:blipFill>
        <p:spPr>
          <a:xfrm>
            <a:off x="7738748" y="1232579"/>
            <a:ext cx="4087476" cy="4511898"/>
          </a:xfrm>
          <a:prstGeom prst="rect">
            <a:avLst/>
          </a:prstGeom>
        </p:spPr>
      </p:pic>
      <p:sp>
        <p:nvSpPr>
          <p:cNvPr id="6" name="TextBox 1">
            <a:extLst>
              <a:ext uri="{FF2B5EF4-FFF2-40B4-BE49-F238E27FC236}">
                <a16:creationId xmlns:a16="http://schemas.microsoft.com/office/drawing/2014/main" id="{FDBF89C3-065B-4795-53E3-F7CBEA8C734E}"/>
              </a:ext>
            </a:extLst>
          </p:cNvPr>
          <p:cNvSpPr txBox="1"/>
          <p:nvPr/>
        </p:nvSpPr>
        <p:spPr>
          <a:xfrm>
            <a:off x="923440" y="6115372"/>
            <a:ext cx="1081652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Calibri"/>
              </a:rPr>
              <a:t>(</a:t>
            </a:r>
            <a:r>
              <a:rPr lang="en-US" b="1" dirty="0">
                <a:solidFill>
                  <a:srgbClr val="C00000"/>
                </a:solidFill>
                <a:cs typeface="Calibri"/>
              </a:rPr>
              <a:t>Important!</a:t>
            </a:r>
            <a:r>
              <a:rPr lang="en-US" dirty="0">
                <a:cs typeface="Calibri"/>
              </a:rPr>
              <a:t>) Additional Notes Below</a:t>
            </a:r>
            <a:endParaRPr lang="en-US" dirty="0"/>
          </a:p>
        </p:txBody>
      </p:sp>
      <p:sp>
        <p:nvSpPr>
          <p:cNvPr id="7" name="Arrow: Down 6">
            <a:extLst>
              <a:ext uri="{FF2B5EF4-FFF2-40B4-BE49-F238E27FC236}">
                <a16:creationId xmlns:a16="http://schemas.microsoft.com/office/drawing/2014/main" id="{D97ACEB8-AC1D-C5F7-AB70-445ADC2188E2}"/>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669233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CF5AE-4071-6FD8-4FAB-E870F956F412}"/>
              </a:ext>
            </a:extLst>
          </p:cNvPr>
          <p:cNvSpPr>
            <a:spLocks noGrp="1"/>
          </p:cNvSpPr>
          <p:nvPr>
            <p:ph type="title"/>
          </p:nvPr>
        </p:nvSpPr>
        <p:spPr/>
        <p:txBody>
          <a:bodyPr/>
          <a:lstStyle/>
          <a:p>
            <a:r>
              <a:rPr lang="en-US" dirty="0">
                <a:ea typeface="Calibri Light"/>
                <a:cs typeface="Calibri Light"/>
              </a:rPr>
              <a:t>Creating Visual Scripts</a:t>
            </a:r>
            <a:br>
              <a:rPr lang="en-US" dirty="0">
                <a:ea typeface="Calibri Light"/>
                <a:cs typeface="Calibri Light"/>
              </a:rPr>
            </a:br>
            <a:r>
              <a:rPr lang="en-US" sz="2000" dirty="0">
                <a:ea typeface="Calibri Light"/>
                <a:cs typeface="Calibri Light"/>
              </a:rPr>
              <a:t>Spatial Data Store</a:t>
            </a:r>
            <a:endParaRPr lang="en-US" sz="2000" dirty="0"/>
          </a:p>
        </p:txBody>
      </p:sp>
      <p:sp>
        <p:nvSpPr>
          <p:cNvPr id="3" name="Content Placeholder 2">
            <a:extLst>
              <a:ext uri="{FF2B5EF4-FFF2-40B4-BE49-F238E27FC236}">
                <a16:creationId xmlns:a16="http://schemas.microsoft.com/office/drawing/2014/main" id="{2D4BAD62-6D0C-C758-1237-B9CB8F705C40}"/>
              </a:ext>
            </a:extLst>
          </p:cNvPr>
          <p:cNvSpPr>
            <a:spLocks noGrp="1"/>
          </p:cNvSpPr>
          <p:nvPr>
            <p:ph idx="1"/>
          </p:nvPr>
        </p:nvSpPr>
        <p:spPr>
          <a:xfrm>
            <a:off x="838200" y="1825625"/>
            <a:ext cx="4858720" cy="4351338"/>
          </a:xfrm>
        </p:spPr>
        <p:txBody>
          <a:bodyPr vert="horz" lIns="91440" tIns="45720" rIns="91440" bIns="45720" rtlCol="0" anchor="t">
            <a:normAutofit/>
          </a:bodyPr>
          <a:lstStyle/>
          <a:p>
            <a:pPr marL="0" indent="0">
              <a:buNone/>
            </a:pPr>
            <a:endParaRPr lang="en-US" dirty="0">
              <a:ea typeface="Calibri"/>
              <a:cs typeface="Calibri"/>
            </a:endParaRPr>
          </a:p>
          <a:p>
            <a:pPr marL="0" indent="0">
              <a:buNone/>
            </a:pPr>
            <a:r>
              <a:rPr lang="en-US" dirty="0">
                <a:ea typeface="Calibri"/>
                <a:cs typeface="Calibri"/>
              </a:rPr>
              <a:t>The main limitations of Spatial Data Store are its storage size and how often it can be updated.</a:t>
            </a:r>
            <a:endParaRPr lang="en-US"/>
          </a:p>
          <a:p>
            <a:pPr marL="0" indent="0">
              <a:buNone/>
            </a:pPr>
            <a:r>
              <a:rPr lang="en-US" dirty="0">
                <a:ea typeface="Calibri"/>
                <a:cs typeface="Calibri"/>
              </a:rPr>
              <a:t>At the moment, it can only hold 1 megabyte, and it can only be updated 10 times per minute.</a:t>
            </a:r>
          </a:p>
        </p:txBody>
      </p:sp>
      <p:pic>
        <p:nvPicPr>
          <p:cNvPr id="4" name="Picture 3">
            <a:extLst>
              <a:ext uri="{FF2B5EF4-FFF2-40B4-BE49-F238E27FC236}">
                <a16:creationId xmlns:a16="http://schemas.microsoft.com/office/drawing/2014/main" id="{65BFA802-69A6-B813-EC6C-57DDAD4BB049}"/>
              </a:ext>
            </a:extLst>
          </p:cNvPr>
          <p:cNvPicPr>
            <a:picLocks noChangeAspect="1"/>
          </p:cNvPicPr>
          <p:nvPr/>
        </p:nvPicPr>
        <p:blipFill>
          <a:blip r:embed="rId2"/>
          <a:stretch>
            <a:fillRect/>
          </a:stretch>
        </p:blipFill>
        <p:spPr>
          <a:xfrm>
            <a:off x="6092944" y="2996574"/>
            <a:ext cx="5988677" cy="422066"/>
          </a:xfrm>
          <a:prstGeom prst="rect">
            <a:avLst/>
          </a:prstGeom>
        </p:spPr>
      </p:pic>
      <p:sp>
        <p:nvSpPr>
          <p:cNvPr id="5" name="TextBox 4">
            <a:extLst>
              <a:ext uri="{FF2B5EF4-FFF2-40B4-BE49-F238E27FC236}">
                <a16:creationId xmlns:a16="http://schemas.microsoft.com/office/drawing/2014/main" id="{4F682EFA-D7D4-638B-82F2-4C5FE7C4CF8C}"/>
              </a:ext>
            </a:extLst>
          </p:cNvPr>
          <p:cNvSpPr txBox="1"/>
          <p:nvPr/>
        </p:nvSpPr>
        <p:spPr>
          <a:xfrm>
            <a:off x="6536027" y="3501443"/>
            <a:ext cx="50978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The warning that occurs when you exceed the Data </a:t>
            </a:r>
            <a:r>
              <a:rPr lang="en-US">
                <a:ea typeface="Calibri"/>
                <a:cs typeface="Calibri"/>
              </a:rPr>
              <a:t>Store edit rate limit</a:t>
            </a:r>
          </a:p>
        </p:txBody>
      </p:sp>
    </p:spTree>
    <p:extLst>
      <p:ext uri="{BB962C8B-B14F-4D97-AF65-F5344CB8AC3E}">
        <p14:creationId xmlns:p14="http://schemas.microsoft.com/office/powerpoint/2010/main" val="1293559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2577-298D-D519-274A-AFAA732BF70F}"/>
              </a:ext>
            </a:extLst>
          </p:cNvPr>
          <p:cNvSpPr>
            <a:spLocks noGrp="1"/>
          </p:cNvSpPr>
          <p:nvPr>
            <p:ph type="title"/>
          </p:nvPr>
        </p:nvSpPr>
        <p:spPr/>
        <p:txBody>
          <a:bodyPr/>
          <a:lstStyle/>
          <a:p>
            <a:r>
              <a:rPr lang="en-US">
                <a:cs typeface="Calibri Light"/>
              </a:rPr>
              <a:t>Prefab Objects</a:t>
            </a:r>
            <a:br>
              <a:rPr lang="en-US">
                <a:cs typeface="Calibri Light"/>
              </a:rPr>
            </a:br>
            <a:r>
              <a:rPr lang="en-US" sz="2000">
                <a:cs typeface="Calibri Light"/>
              </a:rPr>
              <a:t>What are Spatial Prefab Objects?</a:t>
            </a:r>
            <a:endParaRPr lang="en-US">
              <a:cs typeface="Calibri Light"/>
            </a:endParaRPr>
          </a:p>
        </p:txBody>
      </p:sp>
      <p:sp>
        <p:nvSpPr>
          <p:cNvPr id="3" name="Content Placeholder 2">
            <a:extLst>
              <a:ext uri="{FF2B5EF4-FFF2-40B4-BE49-F238E27FC236}">
                <a16:creationId xmlns:a16="http://schemas.microsoft.com/office/drawing/2014/main" id="{9183B145-77B1-2180-2E72-91107C219F2A}"/>
              </a:ext>
            </a:extLst>
          </p:cNvPr>
          <p:cNvSpPr>
            <a:spLocks noGrp="1"/>
          </p:cNvSpPr>
          <p:nvPr>
            <p:ph idx="1"/>
          </p:nvPr>
        </p:nvSpPr>
        <p:spPr>
          <a:xfrm>
            <a:off x="838200" y="1825625"/>
            <a:ext cx="5267460" cy="4351338"/>
          </a:xfrm>
        </p:spPr>
        <p:txBody>
          <a:bodyPr vert="horz" lIns="91440" tIns="45720" rIns="91440" bIns="45720" rtlCol="0" anchor="t">
            <a:normAutofit/>
          </a:bodyPr>
          <a:lstStyle/>
          <a:p>
            <a:pPr marL="0" indent="0">
              <a:buNone/>
            </a:pPr>
            <a:r>
              <a:rPr lang="en-US">
                <a:cs typeface="Calibri" panose="020F0502020204030204"/>
              </a:rPr>
              <a:t>Spatial offers a different package type other than a Space or a World.</a:t>
            </a:r>
          </a:p>
          <a:p>
            <a:pPr marL="0" indent="0">
              <a:buNone/>
            </a:pPr>
            <a:r>
              <a:rPr lang="en-US">
                <a:cs typeface="Calibri" panose="020F0502020204030204"/>
              </a:rPr>
              <a:t>Spatial Prefab Objects (not to be confused with Unity Prefabs) are a type of object that should be familiar to anyone who has used Spatial before.</a:t>
            </a:r>
          </a:p>
        </p:txBody>
      </p:sp>
      <p:pic>
        <p:nvPicPr>
          <p:cNvPr id="4" name="Picture 3" descr="A screenshot of a computer&#10;&#10;Description automatically generated">
            <a:extLst>
              <a:ext uri="{FF2B5EF4-FFF2-40B4-BE49-F238E27FC236}">
                <a16:creationId xmlns:a16="http://schemas.microsoft.com/office/drawing/2014/main" id="{F921DE05-4C8B-2C34-41EB-BCB5812D4CCE}"/>
              </a:ext>
            </a:extLst>
          </p:cNvPr>
          <p:cNvPicPr>
            <a:picLocks noChangeAspect="1"/>
          </p:cNvPicPr>
          <p:nvPr/>
        </p:nvPicPr>
        <p:blipFill>
          <a:blip r:embed="rId3"/>
          <a:stretch>
            <a:fillRect/>
          </a:stretch>
        </p:blipFill>
        <p:spPr>
          <a:xfrm>
            <a:off x="6095664" y="2380512"/>
            <a:ext cx="5667375" cy="2102342"/>
          </a:xfrm>
          <a:prstGeom prst="rect">
            <a:avLst/>
          </a:prstGeom>
        </p:spPr>
      </p:pic>
      <p:sp>
        <p:nvSpPr>
          <p:cNvPr id="6" name="TextBox 5">
            <a:extLst>
              <a:ext uri="{FF2B5EF4-FFF2-40B4-BE49-F238E27FC236}">
                <a16:creationId xmlns:a16="http://schemas.microsoft.com/office/drawing/2014/main" id="{750E8AC1-3A9B-6C95-2732-ED3C3A7106B3}"/>
              </a:ext>
            </a:extLst>
          </p:cNvPr>
          <p:cNvSpPr txBox="1"/>
          <p:nvPr/>
        </p:nvSpPr>
        <p:spPr>
          <a:xfrm>
            <a:off x="923440" y="6115372"/>
            <a:ext cx="1081652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Additional Notes Below</a:t>
            </a:r>
            <a:endParaRPr lang="en-US"/>
          </a:p>
        </p:txBody>
      </p:sp>
      <p:sp>
        <p:nvSpPr>
          <p:cNvPr id="8" name="Arrow: Down 7">
            <a:extLst>
              <a:ext uri="{FF2B5EF4-FFF2-40B4-BE49-F238E27FC236}">
                <a16:creationId xmlns:a16="http://schemas.microsoft.com/office/drawing/2014/main" id="{6CA3EAD2-6D34-212F-4D9E-6B48BC88B331}"/>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992365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A017-5714-834C-3A84-D5415E804AFF}"/>
              </a:ext>
            </a:extLst>
          </p:cNvPr>
          <p:cNvSpPr>
            <a:spLocks noGrp="1"/>
          </p:cNvSpPr>
          <p:nvPr>
            <p:ph type="title"/>
          </p:nvPr>
        </p:nvSpPr>
        <p:spPr/>
        <p:txBody>
          <a:bodyPr/>
          <a:lstStyle/>
          <a:p>
            <a:r>
              <a:rPr lang="en-US" dirty="0">
                <a:cs typeface="Calibri Light"/>
              </a:rPr>
              <a:t>Table of Contents</a:t>
            </a:r>
            <a:endParaRPr lang="en-US" dirty="0"/>
          </a:p>
        </p:txBody>
      </p:sp>
      <p:sp>
        <p:nvSpPr>
          <p:cNvPr id="3" name="Content Placeholder 2">
            <a:extLst>
              <a:ext uri="{FF2B5EF4-FFF2-40B4-BE49-F238E27FC236}">
                <a16:creationId xmlns:a16="http://schemas.microsoft.com/office/drawing/2014/main" id="{583C1A0E-1497-5ED9-9EB0-E95E7F1BC899}"/>
              </a:ext>
            </a:extLst>
          </p:cNvPr>
          <p:cNvSpPr>
            <a:spLocks noGrp="1"/>
          </p:cNvSpPr>
          <p:nvPr>
            <p:ph idx="1"/>
          </p:nvPr>
        </p:nvSpPr>
        <p:spPr>
          <a:xfrm>
            <a:off x="838200" y="1825625"/>
            <a:ext cx="5042079" cy="4351338"/>
          </a:xfrm>
        </p:spPr>
        <p:txBody>
          <a:bodyPr vert="horz" lIns="91440" tIns="45720" rIns="91440" bIns="45720" rtlCol="0" anchor="t">
            <a:normAutofit/>
          </a:bodyPr>
          <a:lstStyle/>
          <a:p>
            <a:pPr marL="0" indent="0">
              <a:buNone/>
            </a:pPr>
            <a:r>
              <a:rPr lang="en-US" dirty="0">
                <a:cs typeface="Calibri" panose="020F0502020204030204"/>
              </a:rPr>
              <a:t>Basics</a:t>
            </a:r>
          </a:p>
          <a:p>
            <a:pPr marL="0" indent="0">
              <a:buNone/>
            </a:pPr>
            <a:r>
              <a:rPr lang="en-US" sz="2000" dirty="0">
                <a:cs typeface="Calibri" panose="020F0502020204030204"/>
              </a:rPr>
              <a:t>-</a:t>
            </a:r>
            <a:r>
              <a:rPr lang="en-US" sz="2000" dirty="0">
                <a:cs typeface="Calibri" panose="020F0502020204030204"/>
                <a:hlinkClick r:id="rId2"/>
              </a:rPr>
              <a:t>What does a Script do</a:t>
            </a:r>
            <a:r>
              <a:rPr lang="en-US" sz="2000" dirty="0">
                <a:cs typeface="Calibri" panose="020F0502020204030204"/>
              </a:rPr>
              <a:t>? Slide 3</a:t>
            </a:r>
          </a:p>
          <a:p>
            <a:pPr marL="0" indent="0">
              <a:buNone/>
            </a:pPr>
            <a:r>
              <a:rPr lang="en-US" sz="2000" dirty="0">
                <a:cs typeface="Calibri" panose="020F0502020204030204"/>
              </a:rPr>
              <a:t>-</a:t>
            </a:r>
            <a:r>
              <a:rPr lang="en-US" sz="2000" dirty="0">
                <a:cs typeface="Calibri" panose="020F0502020204030204"/>
                <a:hlinkClick r:id="rId3"/>
              </a:rPr>
              <a:t>How do we add Scripts to Objects</a:t>
            </a:r>
            <a:r>
              <a:rPr lang="en-US" sz="2000" dirty="0">
                <a:cs typeface="Calibri" panose="020F0502020204030204"/>
              </a:rPr>
              <a:t>? Slide 4</a:t>
            </a:r>
            <a:endParaRPr lang="en-US" sz="2000" dirty="0">
              <a:ea typeface="Calibri"/>
              <a:cs typeface="Calibri" panose="020F0502020204030204"/>
            </a:endParaRPr>
          </a:p>
          <a:p>
            <a:pPr marL="0" indent="0">
              <a:buNone/>
            </a:pPr>
            <a:r>
              <a:rPr lang="en-US" sz="2000" dirty="0">
                <a:cs typeface="Calibri" panose="020F0502020204030204"/>
              </a:rPr>
              <a:t>-</a:t>
            </a:r>
            <a:r>
              <a:rPr lang="en-US" sz="2000" dirty="0">
                <a:cs typeface="Calibri" panose="020F0502020204030204"/>
                <a:hlinkClick r:id="rId4"/>
              </a:rPr>
              <a:t>What are Visual Scripts</a:t>
            </a:r>
            <a:r>
              <a:rPr lang="en-US" sz="2000" dirty="0">
                <a:cs typeface="Calibri" panose="020F0502020204030204"/>
              </a:rPr>
              <a:t>? Slide 5</a:t>
            </a:r>
          </a:p>
          <a:p>
            <a:pPr marL="0" indent="0">
              <a:buNone/>
            </a:pPr>
            <a:r>
              <a:rPr lang="en-US" dirty="0">
                <a:cs typeface="Calibri" panose="020F0502020204030204"/>
              </a:rPr>
              <a:t>Creating Visual Scripts</a:t>
            </a:r>
          </a:p>
          <a:p>
            <a:pPr marL="0" indent="0">
              <a:buNone/>
            </a:pPr>
            <a:r>
              <a:rPr lang="en-US" sz="2000" dirty="0">
                <a:cs typeface="Calibri" panose="020F0502020204030204"/>
              </a:rPr>
              <a:t>-</a:t>
            </a:r>
            <a:r>
              <a:rPr lang="en-US" sz="2000" dirty="0">
                <a:cs typeface="Calibri" panose="020F0502020204030204"/>
                <a:hlinkClick r:id="rId5"/>
              </a:rPr>
              <a:t>Adding a Visual Script to an Object</a:t>
            </a:r>
            <a:r>
              <a:rPr lang="en-US" sz="2000" dirty="0">
                <a:cs typeface="Calibri" panose="020F0502020204030204"/>
              </a:rPr>
              <a:t> Slide 7</a:t>
            </a:r>
          </a:p>
          <a:p>
            <a:pPr marL="0" indent="0">
              <a:buNone/>
            </a:pPr>
            <a:r>
              <a:rPr lang="en-US" sz="2000" dirty="0">
                <a:cs typeface="Calibri" panose="020F0502020204030204"/>
              </a:rPr>
              <a:t>-</a:t>
            </a:r>
            <a:r>
              <a:rPr lang="en-US" sz="2000" dirty="0">
                <a:latin typeface="Calibri"/>
                <a:cs typeface="Calibri Light"/>
                <a:hlinkClick r:id="rId6"/>
              </a:rPr>
              <a:t>Writing your first Visual Script Graph</a:t>
            </a:r>
            <a:r>
              <a:rPr lang="en-US" sz="2000" dirty="0">
                <a:latin typeface="Calibri"/>
                <a:cs typeface="Calibri Light"/>
              </a:rPr>
              <a:t> Slide 9</a:t>
            </a:r>
          </a:p>
          <a:p>
            <a:pPr marL="0" indent="0">
              <a:buNone/>
            </a:pPr>
            <a:r>
              <a:rPr lang="en-US" sz="2000" dirty="0">
                <a:cs typeface="Calibri Light"/>
              </a:rPr>
              <a:t>-</a:t>
            </a:r>
            <a:r>
              <a:rPr lang="en-US" sz="2000" dirty="0">
                <a:cs typeface="Calibri Light"/>
                <a:hlinkClick r:id="rId7"/>
              </a:rPr>
              <a:t>Spatial Nodes</a:t>
            </a:r>
            <a:r>
              <a:rPr lang="en-US" sz="2000" dirty="0">
                <a:cs typeface="Calibri Light"/>
              </a:rPr>
              <a:t> Slide 15</a:t>
            </a:r>
          </a:p>
          <a:p>
            <a:pPr marL="0" indent="0">
              <a:buNone/>
            </a:pPr>
            <a:r>
              <a:rPr lang="en-US" sz="2000">
                <a:cs typeface="Calibri Light"/>
              </a:rPr>
              <a:t>-</a:t>
            </a:r>
            <a:r>
              <a:rPr lang="en-US" sz="2000" dirty="0">
                <a:cs typeface="Calibri Light"/>
                <a:hlinkClick r:id="rId8"/>
              </a:rPr>
              <a:t>Spatial Data Store</a:t>
            </a:r>
            <a:r>
              <a:rPr lang="en-US" sz="2000">
                <a:cs typeface="Calibri Light"/>
              </a:rPr>
              <a:t> Slide 17</a:t>
            </a:r>
            <a:endParaRPr lang="en-US" sz="2000" dirty="0">
              <a:cs typeface="Calibri Light"/>
            </a:endParaRPr>
          </a:p>
          <a:p>
            <a:pPr marL="0" indent="0">
              <a:buNone/>
            </a:pPr>
            <a:endParaRPr lang="en-US" dirty="0">
              <a:cs typeface="Calibri" panose="020F0502020204030204"/>
            </a:endParaRPr>
          </a:p>
        </p:txBody>
      </p:sp>
      <p:sp>
        <p:nvSpPr>
          <p:cNvPr id="5" name="Content Placeholder 2">
            <a:extLst>
              <a:ext uri="{FF2B5EF4-FFF2-40B4-BE49-F238E27FC236}">
                <a16:creationId xmlns:a16="http://schemas.microsoft.com/office/drawing/2014/main" id="{C5408BFE-6DD2-DA9D-1EBC-B08CAB310D6D}"/>
              </a:ext>
            </a:extLst>
          </p:cNvPr>
          <p:cNvSpPr txBox="1">
            <a:spLocks/>
          </p:cNvSpPr>
          <p:nvPr/>
        </p:nvSpPr>
        <p:spPr>
          <a:xfrm>
            <a:off x="6549980" y="2181941"/>
            <a:ext cx="5042079" cy="24839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cs typeface="Calibri" panose="020F0502020204030204"/>
              </a:rPr>
              <a:t>Prefab Objects</a:t>
            </a:r>
          </a:p>
          <a:p>
            <a:pPr marL="0" indent="0">
              <a:buNone/>
            </a:pPr>
            <a:r>
              <a:rPr lang="en-US" sz="2000" dirty="0">
                <a:cs typeface="Calibri" panose="020F0502020204030204"/>
              </a:rPr>
              <a:t>-</a:t>
            </a:r>
            <a:r>
              <a:rPr lang="en-US" sz="2000" dirty="0">
                <a:cs typeface="Calibri" panose="020F0502020204030204"/>
                <a:hlinkClick r:id="rId9"/>
              </a:rPr>
              <a:t>What are Spatial Prefab Objects?</a:t>
            </a:r>
            <a:r>
              <a:rPr lang="en-US" sz="2000" dirty="0">
                <a:cs typeface="Calibri" panose="020F0502020204030204"/>
              </a:rPr>
              <a:t> Slide 17</a:t>
            </a:r>
          </a:p>
          <a:p>
            <a:pPr marL="0" indent="0">
              <a:buNone/>
            </a:pPr>
            <a:r>
              <a:rPr lang="en-US" sz="2000" dirty="0">
                <a:cs typeface="Calibri" panose="020F0502020204030204"/>
              </a:rPr>
              <a:t>-</a:t>
            </a:r>
            <a:r>
              <a:rPr lang="en-US" sz="2000" dirty="0">
                <a:cs typeface="Calibri" panose="020F0502020204030204"/>
                <a:hlinkClick r:id="rId10"/>
              </a:rPr>
              <a:t>Adding Prefab Objects to your Space</a:t>
            </a:r>
            <a:r>
              <a:rPr lang="en-US" sz="2000" dirty="0">
                <a:cs typeface="Calibri" panose="020F0502020204030204"/>
              </a:rPr>
              <a:t> Slide 22</a:t>
            </a:r>
          </a:p>
          <a:p>
            <a:pPr marL="0" indent="0">
              <a:buNone/>
            </a:pPr>
            <a:r>
              <a:rPr lang="en-US" sz="2000" dirty="0">
                <a:cs typeface="Calibri" panose="020F0502020204030204"/>
              </a:rPr>
              <a:t>-</a:t>
            </a:r>
            <a:r>
              <a:rPr lang="en-US" sz="2000" dirty="0">
                <a:cs typeface="Calibri" panose="020F0502020204030204"/>
                <a:hlinkClick r:id="rId11"/>
              </a:rPr>
              <a:t>Creating custom Prefab Objects</a:t>
            </a:r>
            <a:r>
              <a:rPr lang="en-US" sz="2000" dirty="0">
                <a:cs typeface="Calibri" panose="020F0502020204030204"/>
              </a:rPr>
              <a:t> Slide 25</a:t>
            </a:r>
          </a:p>
          <a:p>
            <a:pPr marL="0" indent="0">
              <a:buNone/>
            </a:pPr>
            <a:r>
              <a:rPr lang="en-US" sz="2000" dirty="0">
                <a:cs typeface="Calibri" panose="020F0502020204030204"/>
              </a:rPr>
              <a:t>-</a:t>
            </a:r>
            <a:r>
              <a:rPr lang="en-US" sz="2000" dirty="0">
                <a:cs typeface="Calibri" panose="020F0502020204030204"/>
                <a:hlinkClick r:id="rId12"/>
              </a:rPr>
              <a:t>Getting your Prefab Objects in a Space</a:t>
            </a:r>
            <a:r>
              <a:rPr lang="en-US" sz="2000" dirty="0">
                <a:cs typeface="Calibri" panose="020F0502020204030204"/>
              </a:rPr>
              <a:t> Slide 29</a:t>
            </a:r>
          </a:p>
          <a:p>
            <a:pPr marL="0" indent="0">
              <a:buNone/>
            </a:pPr>
            <a:endParaRPr lang="en-US" sz="2000" dirty="0">
              <a:cs typeface="Calibri" panose="020F0502020204030204"/>
            </a:endParaRPr>
          </a:p>
          <a:p>
            <a:pPr marL="0" indent="0">
              <a:buNone/>
            </a:pPr>
            <a:endParaRPr lang="en-US" sz="2000" dirty="0">
              <a:cs typeface="Calibri" panose="020F0502020204030204"/>
            </a:endParaRPr>
          </a:p>
          <a:p>
            <a:pPr marL="0" indent="0">
              <a:buNone/>
            </a:pPr>
            <a:endParaRPr lang="en-US" sz="2000" dirty="0">
              <a:cs typeface="Calibri" panose="020F0502020204030204"/>
            </a:endParaRPr>
          </a:p>
        </p:txBody>
      </p:sp>
    </p:spTree>
    <p:extLst>
      <p:ext uri="{BB962C8B-B14F-4D97-AF65-F5344CB8AC3E}">
        <p14:creationId xmlns:p14="http://schemas.microsoft.com/office/powerpoint/2010/main" val="1228359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CEA9-FDD0-B3B5-7726-C919552E758C}"/>
              </a:ext>
            </a:extLst>
          </p:cNvPr>
          <p:cNvSpPr>
            <a:spLocks noGrp="1"/>
          </p:cNvSpPr>
          <p:nvPr>
            <p:ph type="title"/>
          </p:nvPr>
        </p:nvSpPr>
        <p:spPr/>
        <p:txBody>
          <a:bodyPr/>
          <a:lstStyle/>
          <a:p>
            <a:r>
              <a:rPr lang="en-US">
                <a:cs typeface="Calibri Light"/>
              </a:rPr>
              <a:t>Prefab Objects</a:t>
            </a:r>
            <a:br>
              <a:rPr lang="en-US">
                <a:cs typeface="Calibri Light"/>
              </a:rPr>
            </a:br>
            <a:r>
              <a:rPr lang="en-US" sz="2000">
                <a:cs typeface="Calibri Light"/>
              </a:rPr>
              <a:t>What are Spatial Prefab Objects?</a:t>
            </a:r>
            <a:endParaRPr lang="en-US"/>
          </a:p>
        </p:txBody>
      </p:sp>
      <p:sp>
        <p:nvSpPr>
          <p:cNvPr id="3" name="Content Placeholder 2">
            <a:extLst>
              <a:ext uri="{FF2B5EF4-FFF2-40B4-BE49-F238E27FC236}">
                <a16:creationId xmlns:a16="http://schemas.microsoft.com/office/drawing/2014/main" id="{75653CE6-9AF4-DDB1-8A91-3CBAC0417D8E}"/>
              </a:ext>
            </a:extLst>
          </p:cNvPr>
          <p:cNvSpPr>
            <a:spLocks noGrp="1"/>
          </p:cNvSpPr>
          <p:nvPr>
            <p:ph idx="1"/>
          </p:nvPr>
        </p:nvSpPr>
        <p:spPr>
          <a:xfrm>
            <a:off x="838200" y="1825625"/>
            <a:ext cx="4687911" cy="4351338"/>
          </a:xfrm>
        </p:spPr>
        <p:txBody>
          <a:bodyPr vert="horz" lIns="91440" tIns="45720" rIns="91440" bIns="45720" rtlCol="0" anchor="t">
            <a:normAutofit/>
          </a:bodyPr>
          <a:lstStyle/>
          <a:p>
            <a:pPr marL="0" indent="0">
              <a:buNone/>
            </a:pPr>
            <a:endParaRPr lang="en-US">
              <a:cs typeface="Calibri"/>
            </a:endParaRPr>
          </a:p>
          <a:p>
            <a:pPr marL="0" indent="0">
              <a:buNone/>
            </a:pPr>
            <a:r>
              <a:rPr lang="en-US" dirty="0">
                <a:cs typeface="Calibri"/>
              </a:rPr>
              <a:t>If you have used Spatial before, several good examples of Prefab objects can be found right in your Home Space.</a:t>
            </a:r>
            <a:endParaRPr lang="en-US" dirty="0"/>
          </a:p>
          <a:p>
            <a:pPr marL="0" indent="0">
              <a:buNone/>
            </a:pPr>
            <a:endParaRPr lang="en-US">
              <a:cs typeface="Calibri"/>
            </a:endParaRPr>
          </a:p>
        </p:txBody>
      </p:sp>
      <p:pic>
        <p:nvPicPr>
          <p:cNvPr id="6" name="Picture 5">
            <a:extLst>
              <a:ext uri="{FF2B5EF4-FFF2-40B4-BE49-F238E27FC236}">
                <a16:creationId xmlns:a16="http://schemas.microsoft.com/office/drawing/2014/main" id="{9776F77F-03F9-F76F-97CF-08ADE1594C97}"/>
              </a:ext>
            </a:extLst>
          </p:cNvPr>
          <p:cNvPicPr>
            <a:picLocks noChangeAspect="1"/>
          </p:cNvPicPr>
          <p:nvPr/>
        </p:nvPicPr>
        <p:blipFill>
          <a:blip r:embed="rId2"/>
          <a:stretch>
            <a:fillRect/>
          </a:stretch>
        </p:blipFill>
        <p:spPr>
          <a:xfrm>
            <a:off x="6282267" y="1286933"/>
            <a:ext cx="4284133" cy="4284133"/>
          </a:xfrm>
          <a:prstGeom prst="rect">
            <a:avLst/>
          </a:prstGeom>
        </p:spPr>
      </p:pic>
      <p:sp>
        <p:nvSpPr>
          <p:cNvPr id="7" name="TextBox 6">
            <a:extLst>
              <a:ext uri="{FF2B5EF4-FFF2-40B4-BE49-F238E27FC236}">
                <a16:creationId xmlns:a16="http://schemas.microsoft.com/office/drawing/2014/main" id="{831732CC-E587-6615-E6B0-B8F092409ADE}"/>
              </a:ext>
            </a:extLst>
          </p:cNvPr>
          <p:cNvSpPr txBox="1"/>
          <p:nvPr/>
        </p:nvSpPr>
        <p:spPr>
          <a:xfrm>
            <a:off x="6278562" y="5675312"/>
            <a:ext cx="43259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Spatial Prefab Object of an orange in your Home Space</a:t>
            </a:r>
            <a:endParaRPr lang="en-US" dirty="0"/>
          </a:p>
        </p:txBody>
      </p:sp>
    </p:spTree>
    <p:extLst>
      <p:ext uri="{BB962C8B-B14F-4D97-AF65-F5344CB8AC3E}">
        <p14:creationId xmlns:p14="http://schemas.microsoft.com/office/powerpoint/2010/main" val="1099243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BB14-CA4A-A9BE-9E35-ED59A9110C63}"/>
              </a:ext>
            </a:extLst>
          </p:cNvPr>
          <p:cNvSpPr>
            <a:spLocks noGrp="1"/>
          </p:cNvSpPr>
          <p:nvPr>
            <p:ph type="title"/>
          </p:nvPr>
        </p:nvSpPr>
        <p:spPr/>
        <p:txBody>
          <a:bodyPr/>
          <a:lstStyle/>
          <a:p>
            <a:r>
              <a:rPr lang="en-US">
                <a:cs typeface="Calibri Light"/>
              </a:rPr>
              <a:t>Prefab Objects</a:t>
            </a:r>
            <a:br>
              <a:rPr lang="en-US">
                <a:cs typeface="Calibri Light"/>
              </a:rPr>
            </a:br>
            <a:r>
              <a:rPr lang="en-US" sz="2000">
                <a:cs typeface="Calibri Light"/>
              </a:rPr>
              <a:t>What are Spatial Prefab Objects?</a:t>
            </a:r>
            <a:endParaRPr lang="en-US"/>
          </a:p>
        </p:txBody>
      </p:sp>
      <p:sp>
        <p:nvSpPr>
          <p:cNvPr id="3" name="Content Placeholder 2">
            <a:extLst>
              <a:ext uri="{FF2B5EF4-FFF2-40B4-BE49-F238E27FC236}">
                <a16:creationId xmlns:a16="http://schemas.microsoft.com/office/drawing/2014/main" id="{FDC9A583-7D10-C611-E490-01781FCF2928}"/>
              </a:ext>
            </a:extLst>
          </p:cNvPr>
          <p:cNvSpPr>
            <a:spLocks noGrp="1"/>
          </p:cNvSpPr>
          <p:nvPr>
            <p:ph idx="1"/>
          </p:nvPr>
        </p:nvSpPr>
        <p:spPr>
          <a:xfrm>
            <a:off x="838200" y="1825625"/>
            <a:ext cx="5256727" cy="4351338"/>
          </a:xfrm>
        </p:spPr>
        <p:txBody>
          <a:bodyPr vert="horz" lIns="91440" tIns="45720" rIns="91440" bIns="45720" rtlCol="0" anchor="t">
            <a:normAutofit/>
          </a:bodyPr>
          <a:lstStyle/>
          <a:p>
            <a:pPr marL="0" indent="0">
              <a:buNone/>
            </a:pPr>
            <a:endParaRPr lang="en-US">
              <a:cs typeface="Calibri"/>
            </a:endParaRPr>
          </a:p>
          <a:p>
            <a:pPr marL="0" indent="0">
              <a:buNone/>
            </a:pPr>
            <a:r>
              <a:rPr lang="en-US" dirty="0">
                <a:cs typeface="Calibri"/>
              </a:rPr>
              <a:t>In short, a Spatial Prefab Object uses a script of </a:t>
            </a:r>
            <a:r>
              <a:rPr lang="en-US" dirty="0" err="1">
                <a:cs typeface="Calibri"/>
              </a:rPr>
              <a:t>Spatial's</a:t>
            </a:r>
            <a:r>
              <a:rPr lang="en-US" dirty="0">
                <a:cs typeface="Calibri"/>
              </a:rPr>
              <a:t> design to have a certain </a:t>
            </a:r>
            <a:r>
              <a:rPr lang="en-US" dirty="0" err="1">
                <a:cs typeface="Calibri"/>
              </a:rPr>
              <a:t>interactability</a:t>
            </a:r>
            <a:r>
              <a:rPr lang="en-US" dirty="0">
                <a:cs typeface="Calibri"/>
              </a:rPr>
              <a:t> for the user when it is deployed in a Space.</a:t>
            </a:r>
            <a:endParaRPr lang="en-US" dirty="0"/>
          </a:p>
          <a:p>
            <a:pPr marL="0" indent="0">
              <a:buNone/>
            </a:pPr>
            <a:r>
              <a:rPr lang="en-US" dirty="0">
                <a:cs typeface="Calibri"/>
              </a:rPr>
              <a:t>All Prefab Objects have the same UI, </a:t>
            </a:r>
            <a:r>
              <a:rPr lang="en-US" dirty="0" err="1">
                <a:cs typeface="Calibri"/>
              </a:rPr>
              <a:t>interactability</a:t>
            </a:r>
            <a:r>
              <a:rPr lang="en-US" dirty="0">
                <a:cs typeface="Calibri"/>
              </a:rPr>
              <a:t>, and controls.</a:t>
            </a:r>
          </a:p>
        </p:txBody>
      </p:sp>
      <p:pic>
        <p:nvPicPr>
          <p:cNvPr id="5" name="Picture 4">
            <a:extLst>
              <a:ext uri="{FF2B5EF4-FFF2-40B4-BE49-F238E27FC236}">
                <a16:creationId xmlns:a16="http://schemas.microsoft.com/office/drawing/2014/main" id="{83398424-C845-FFC5-1F7D-B6BC32362B76}"/>
              </a:ext>
            </a:extLst>
          </p:cNvPr>
          <p:cNvPicPr>
            <a:picLocks noChangeAspect="1"/>
          </p:cNvPicPr>
          <p:nvPr/>
        </p:nvPicPr>
        <p:blipFill>
          <a:blip r:embed="rId2"/>
          <a:stretch>
            <a:fillRect/>
          </a:stretch>
        </p:blipFill>
        <p:spPr>
          <a:xfrm>
            <a:off x="6282267" y="1286933"/>
            <a:ext cx="4284133" cy="4284133"/>
          </a:xfrm>
          <a:prstGeom prst="rect">
            <a:avLst/>
          </a:prstGeom>
        </p:spPr>
      </p:pic>
      <p:sp>
        <p:nvSpPr>
          <p:cNvPr id="7" name="TextBox 6">
            <a:extLst>
              <a:ext uri="{FF2B5EF4-FFF2-40B4-BE49-F238E27FC236}">
                <a16:creationId xmlns:a16="http://schemas.microsoft.com/office/drawing/2014/main" id="{3DE3E026-0B0D-8CCB-E148-2B5876F3B731}"/>
              </a:ext>
            </a:extLst>
          </p:cNvPr>
          <p:cNvSpPr txBox="1"/>
          <p:nvPr/>
        </p:nvSpPr>
        <p:spPr>
          <a:xfrm>
            <a:off x="6310312" y="5834062"/>
            <a:ext cx="43259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 Spatial Prefab Object that represents in orange in your Home Space</a:t>
            </a:r>
            <a:endParaRPr lang="en-US"/>
          </a:p>
        </p:txBody>
      </p:sp>
    </p:spTree>
    <p:extLst>
      <p:ext uri="{BB962C8B-B14F-4D97-AF65-F5344CB8AC3E}">
        <p14:creationId xmlns:p14="http://schemas.microsoft.com/office/powerpoint/2010/main" val="1482235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A163-300B-44CB-7DA0-B97246F60179}"/>
              </a:ext>
            </a:extLst>
          </p:cNvPr>
          <p:cNvSpPr>
            <a:spLocks noGrp="1"/>
          </p:cNvSpPr>
          <p:nvPr>
            <p:ph type="title"/>
          </p:nvPr>
        </p:nvSpPr>
        <p:spPr/>
        <p:txBody>
          <a:bodyPr/>
          <a:lstStyle/>
          <a:p>
            <a:r>
              <a:rPr lang="en-US">
                <a:cs typeface="Calibri Light"/>
              </a:rPr>
              <a:t>Prefab Objects</a:t>
            </a:r>
            <a:br>
              <a:rPr lang="en-US">
                <a:cs typeface="Calibri Light"/>
              </a:rPr>
            </a:br>
            <a:r>
              <a:rPr lang="en-US" sz="2000">
                <a:cs typeface="Calibri Light"/>
              </a:rPr>
              <a:t>What are Spatial Prefab Objects?</a:t>
            </a:r>
            <a:endParaRPr lang="en-US"/>
          </a:p>
        </p:txBody>
      </p:sp>
      <p:sp>
        <p:nvSpPr>
          <p:cNvPr id="3" name="Content Placeholder 2">
            <a:extLst>
              <a:ext uri="{FF2B5EF4-FFF2-40B4-BE49-F238E27FC236}">
                <a16:creationId xmlns:a16="http://schemas.microsoft.com/office/drawing/2014/main" id="{44E1EBD9-1870-AEEC-C821-2D53AA313303}"/>
              </a:ext>
            </a:extLst>
          </p:cNvPr>
          <p:cNvSpPr>
            <a:spLocks noGrp="1"/>
          </p:cNvSpPr>
          <p:nvPr>
            <p:ph idx="1"/>
          </p:nvPr>
        </p:nvSpPr>
        <p:spPr>
          <a:xfrm>
            <a:off x="838200" y="1825625"/>
            <a:ext cx="5353319" cy="4351338"/>
          </a:xfrm>
        </p:spPr>
        <p:txBody>
          <a:bodyPr vert="horz" lIns="91440" tIns="45720" rIns="91440" bIns="45720" rtlCol="0" anchor="t">
            <a:normAutofit/>
          </a:bodyPr>
          <a:lstStyle/>
          <a:p>
            <a:pPr marL="0" indent="0">
              <a:buNone/>
            </a:pPr>
            <a:r>
              <a:rPr lang="en-US" dirty="0">
                <a:cs typeface="Calibri"/>
              </a:rPr>
              <a:t>Spatial Prefab Objects allow you to:</a:t>
            </a:r>
            <a:endParaRPr lang="en-US" dirty="0"/>
          </a:p>
          <a:p>
            <a:pPr marL="0" indent="0">
              <a:buNone/>
            </a:pPr>
            <a:r>
              <a:rPr lang="en-US" dirty="0">
                <a:cs typeface="Calibri"/>
              </a:rPr>
              <a:t>-Move them</a:t>
            </a:r>
          </a:p>
          <a:p>
            <a:pPr marL="0" indent="0">
              <a:buNone/>
            </a:pPr>
            <a:r>
              <a:rPr lang="en-US" dirty="0">
                <a:cs typeface="Calibri"/>
              </a:rPr>
              <a:t>-Resize them</a:t>
            </a:r>
          </a:p>
          <a:p>
            <a:pPr marL="0" indent="0">
              <a:buNone/>
            </a:pPr>
            <a:r>
              <a:rPr lang="en-US" dirty="0">
                <a:cs typeface="Calibri"/>
              </a:rPr>
              <a:t>-Rotate them</a:t>
            </a:r>
          </a:p>
          <a:p>
            <a:pPr marL="0" indent="0">
              <a:buNone/>
            </a:pPr>
            <a:r>
              <a:rPr lang="en-US" dirty="0">
                <a:cs typeface="Calibri"/>
              </a:rPr>
              <a:t>-Hold them</a:t>
            </a:r>
          </a:p>
          <a:p>
            <a:pPr marL="0" indent="0">
              <a:buNone/>
            </a:pPr>
            <a:r>
              <a:rPr lang="en-US" dirty="0">
                <a:cs typeface="Calibri"/>
              </a:rPr>
              <a:t>-Duplicate and delete them</a:t>
            </a:r>
          </a:p>
          <a:p>
            <a:pPr marL="0" indent="0">
              <a:buNone/>
            </a:pPr>
            <a:r>
              <a:rPr lang="en-US" dirty="0">
                <a:cs typeface="Calibri"/>
              </a:rPr>
              <a:t>-Pin them in place</a:t>
            </a:r>
          </a:p>
          <a:p>
            <a:pPr marL="0" indent="0">
              <a:buNone/>
            </a:pPr>
            <a:r>
              <a:rPr lang="en-US" dirty="0">
                <a:cs typeface="Calibri"/>
              </a:rPr>
              <a:t>-Script them</a:t>
            </a:r>
          </a:p>
        </p:txBody>
      </p:sp>
      <p:pic>
        <p:nvPicPr>
          <p:cNvPr id="6" name="Picture 5">
            <a:extLst>
              <a:ext uri="{FF2B5EF4-FFF2-40B4-BE49-F238E27FC236}">
                <a16:creationId xmlns:a16="http://schemas.microsoft.com/office/drawing/2014/main" id="{7E1E3237-42AE-B77A-2BB2-882348FE604D}"/>
              </a:ext>
            </a:extLst>
          </p:cNvPr>
          <p:cNvPicPr>
            <a:picLocks noChangeAspect="1"/>
          </p:cNvPicPr>
          <p:nvPr/>
        </p:nvPicPr>
        <p:blipFill>
          <a:blip r:embed="rId2"/>
          <a:stretch>
            <a:fillRect/>
          </a:stretch>
        </p:blipFill>
        <p:spPr>
          <a:xfrm>
            <a:off x="6874933" y="1371600"/>
            <a:ext cx="4114800" cy="4114800"/>
          </a:xfrm>
          <a:prstGeom prst="rect">
            <a:avLst/>
          </a:prstGeom>
        </p:spPr>
      </p:pic>
      <p:sp>
        <p:nvSpPr>
          <p:cNvPr id="7" name="TextBox 6">
            <a:extLst>
              <a:ext uri="{FF2B5EF4-FFF2-40B4-BE49-F238E27FC236}">
                <a16:creationId xmlns:a16="http://schemas.microsoft.com/office/drawing/2014/main" id="{DAF59CB2-C9AF-D278-9D76-559124C7CB1D}"/>
              </a:ext>
            </a:extLst>
          </p:cNvPr>
          <p:cNvSpPr txBox="1"/>
          <p:nvPr/>
        </p:nvSpPr>
        <p:spPr>
          <a:xfrm>
            <a:off x="7194020" y="5691188"/>
            <a:ext cx="3476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Duplicating and resizing the orange</a:t>
            </a:r>
          </a:p>
        </p:txBody>
      </p:sp>
    </p:spTree>
    <p:extLst>
      <p:ext uri="{BB962C8B-B14F-4D97-AF65-F5344CB8AC3E}">
        <p14:creationId xmlns:p14="http://schemas.microsoft.com/office/powerpoint/2010/main" val="493335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8643-BD8F-F09E-6061-982784CD66D1}"/>
              </a:ext>
            </a:extLst>
          </p:cNvPr>
          <p:cNvSpPr>
            <a:spLocks noGrp="1"/>
          </p:cNvSpPr>
          <p:nvPr>
            <p:ph type="title"/>
          </p:nvPr>
        </p:nvSpPr>
        <p:spPr/>
        <p:txBody>
          <a:bodyPr/>
          <a:lstStyle/>
          <a:p>
            <a:r>
              <a:rPr lang="en-US">
                <a:cs typeface="Calibri Light"/>
              </a:rPr>
              <a:t>Prefab Objects</a:t>
            </a:r>
            <a:br>
              <a:rPr lang="en-US">
                <a:cs typeface="Calibri Light"/>
              </a:rPr>
            </a:br>
            <a:r>
              <a:rPr lang="en-US" sz="2000">
                <a:cs typeface="Calibri Light"/>
              </a:rPr>
              <a:t>What are Spatial Prefab Objects?</a:t>
            </a:r>
            <a:endParaRPr lang="en-US"/>
          </a:p>
        </p:txBody>
      </p:sp>
      <p:sp>
        <p:nvSpPr>
          <p:cNvPr id="3" name="Content Placeholder 2">
            <a:extLst>
              <a:ext uri="{FF2B5EF4-FFF2-40B4-BE49-F238E27FC236}">
                <a16:creationId xmlns:a16="http://schemas.microsoft.com/office/drawing/2014/main" id="{1680890D-1595-7E27-218F-A2C145105EDF}"/>
              </a:ext>
            </a:extLst>
          </p:cNvPr>
          <p:cNvSpPr>
            <a:spLocks noGrp="1"/>
          </p:cNvSpPr>
          <p:nvPr>
            <p:ph idx="1"/>
          </p:nvPr>
        </p:nvSpPr>
        <p:spPr>
          <a:xfrm>
            <a:off x="838200" y="1825625"/>
            <a:ext cx="5118100" cy="4351338"/>
          </a:xfrm>
        </p:spPr>
        <p:txBody>
          <a:bodyPr vert="horz" lIns="91440" tIns="45720" rIns="91440" bIns="45720" rtlCol="0" anchor="t">
            <a:normAutofit/>
          </a:bodyPr>
          <a:lstStyle/>
          <a:p>
            <a:pPr marL="0" indent="0">
              <a:buNone/>
            </a:pPr>
            <a:endParaRPr lang="en-US">
              <a:cs typeface="Calibri"/>
            </a:endParaRPr>
          </a:p>
          <a:p>
            <a:pPr marL="0" indent="0">
              <a:buNone/>
            </a:pPr>
            <a:endParaRPr lang="en-US">
              <a:cs typeface="Calibri"/>
            </a:endParaRPr>
          </a:p>
          <a:p>
            <a:pPr marL="0" indent="0">
              <a:buNone/>
            </a:pPr>
            <a:r>
              <a:rPr lang="en-US">
                <a:cs typeface="Calibri"/>
              </a:rPr>
              <a:t>Note that interacting with Spatial Prefab Objects is naturally quite different between the browser version and the Oculus version.</a:t>
            </a:r>
          </a:p>
        </p:txBody>
      </p:sp>
      <p:pic>
        <p:nvPicPr>
          <p:cNvPr id="4" name="Picture 3">
            <a:extLst>
              <a:ext uri="{FF2B5EF4-FFF2-40B4-BE49-F238E27FC236}">
                <a16:creationId xmlns:a16="http://schemas.microsoft.com/office/drawing/2014/main" id="{17C28C29-22E2-FC0F-8E14-7B4DDDCE52BE}"/>
              </a:ext>
            </a:extLst>
          </p:cNvPr>
          <p:cNvPicPr>
            <a:picLocks noChangeAspect="1"/>
          </p:cNvPicPr>
          <p:nvPr/>
        </p:nvPicPr>
        <p:blipFill>
          <a:blip r:embed="rId2"/>
          <a:stretch>
            <a:fillRect/>
          </a:stretch>
        </p:blipFill>
        <p:spPr>
          <a:xfrm>
            <a:off x="6096000" y="685800"/>
            <a:ext cx="4572000" cy="2057400"/>
          </a:xfrm>
          <a:prstGeom prst="rect">
            <a:avLst/>
          </a:prstGeom>
        </p:spPr>
      </p:pic>
      <p:pic>
        <p:nvPicPr>
          <p:cNvPr id="5" name="Picture 4">
            <a:extLst>
              <a:ext uri="{FF2B5EF4-FFF2-40B4-BE49-F238E27FC236}">
                <a16:creationId xmlns:a16="http://schemas.microsoft.com/office/drawing/2014/main" id="{B9826E56-CB05-1722-9F52-F1B3360DF0DC}"/>
              </a:ext>
            </a:extLst>
          </p:cNvPr>
          <p:cNvPicPr>
            <a:picLocks noChangeAspect="1"/>
          </p:cNvPicPr>
          <p:nvPr/>
        </p:nvPicPr>
        <p:blipFill>
          <a:blip r:embed="rId3"/>
          <a:stretch>
            <a:fillRect/>
          </a:stretch>
        </p:blipFill>
        <p:spPr>
          <a:xfrm>
            <a:off x="6843183" y="3329516"/>
            <a:ext cx="2781300" cy="2781300"/>
          </a:xfrm>
          <a:prstGeom prst="rect">
            <a:avLst/>
          </a:prstGeom>
        </p:spPr>
      </p:pic>
      <p:sp>
        <p:nvSpPr>
          <p:cNvPr id="6" name="TextBox 5">
            <a:extLst>
              <a:ext uri="{FF2B5EF4-FFF2-40B4-BE49-F238E27FC236}">
                <a16:creationId xmlns:a16="http://schemas.microsoft.com/office/drawing/2014/main" id="{4BCDB2D9-F7BF-121F-08A4-96CD3E31DA1D}"/>
              </a:ext>
            </a:extLst>
          </p:cNvPr>
          <p:cNvSpPr txBox="1"/>
          <p:nvPr/>
        </p:nvSpPr>
        <p:spPr>
          <a:xfrm>
            <a:off x="6101292" y="2849562"/>
            <a:ext cx="44317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Interacting with a cat Prefab on browser</a:t>
            </a:r>
            <a:endParaRPr lang="en-US"/>
          </a:p>
        </p:txBody>
      </p:sp>
      <p:sp>
        <p:nvSpPr>
          <p:cNvPr id="7" name="TextBox 6">
            <a:extLst>
              <a:ext uri="{FF2B5EF4-FFF2-40B4-BE49-F238E27FC236}">
                <a16:creationId xmlns:a16="http://schemas.microsoft.com/office/drawing/2014/main" id="{2F66C8B8-3AB0-5368-13CB-D79D804228B4}"/>
              </a:ext>
            </a:extLst>
          </p:cNvPr>
          <p:cNvSpPr txBox="1"/>
          <p:nvPr/>
        </p:nvSpPr>
        <p:spPr>
          <a:xfrm>
            <a:off x="6432021" y="6106583"/>
            <a:ext cx="39026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Interacting with a cat Prefab on Oculus</a:t>
            </a:r>
            <a:endParaRPr lang="en-US"/>
          </a:p>
        </p:txBody>
      </p:sp>
    </p:spTree>
    <p:extLst>
      <p:ext uri="{BB962C8B-B14F-4D97-AF65-F5344CB8AC3E}">
        <p14:creationId xmlns:p14="http://schemas.microsoft.com/office/powerpoint/2010/main" val="2840003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97AE7-F123-CCCD-E2D0-05BF623D6048}"/>
              </a:ext>
            </a:extLst>
          </p:cNvPr>
          <p:cNvSpPr>
            <a:spLocks noGrp="1"/>
          </p:cNvSpPr>
          <p:nvPr>
            <p:ph type="title"/>
          </p:nvPr>
        </p:nvSpPr>
        <p:spPr>
          <a:xfrm>
            <a:off x="838200" y="396875"/>
            <a:ext cx="10515600" cy="1325563"/>
          </a:xfrm>
        </p:spPr>
        <p:txBody>
          <a:bodyPr/>
          <a:lstStyle/>
          <a:p>
            <a:r>
              <a:rPr lang="en-US">
                <a:cs typeface="Calibri Light"/>
              </a:rPr>
              <a:t>Prefab Objects</a:t>
            </a:r>
            <a:br>
              <a:rPr lang="en-US">
                <a:cs typeface="Calibri Light"/>
              </a:rPr>
            </a:br>
            <a:r>
              <a:rPr lang="en-US" sz="2000">
                <a:cs typeface="Calibri Light"/>
              </a:rPr>
              <a:t>Adding Prefab Objects to your Space</a:t>
            </a:r>
            <a:endParaRPr lang="en-US" sz="2000"/>
          </a:p>
        </p:txBody>
      </p:sp>
      <p:sp>
        <p:nvSpPr>
          <p:cNvPr id="3" name="Content Placeholder 2">
            <a:extLst>
              <a:ext uri="{FF2B5EF4-FFF2-40B4-BE49-F238E27FC236}">
                <a16:creationId xmlns:a16="http://schemas.microsoft.com/office/drawing/2014/main" id="{7C27BEB2-E109-B605-5B02-A70FA4551241}"/>
              </a:ext>
            </a:extLst>
          </p:cNvPr>
          <p:cNvSpPr>
            <a:spLocks noGrp="1"/>
          </p:cNvSpPr>
          <p:nvPr>
            <p:ph idx="1"/>
          </p:nvPr>
        </p:nvSpPr>
        <p:spPr>
          <a:xfrm>
            <a:off x="838200" y="1825625"/>
            <a:ext cx="5255684" cy="4351338"/>
          </a:xfrm>
        </p:spPr>
        <p:txBody>
          <a:bodyPr vert="horz" lIns="91440" tIns="45720" rIns="91440" bIns="45720" rtlCol="0" anchor="t">
            <a:normAutofit/>
          </a:bodyPr>
          <a:lstStyle/>
          <a:p>
            <a:pPr marL="0" indent="0">
              <a:buNone/>
            </a:pPr>
            <a:endParaRPr lang="en-US" dirty="0">
              <a:cs typeface="Calibri" panose="020F0502020204030204"/>
            </a:endParaRPr>
          </a:p>
          <a:p>
            <a:pPr marL="0" indent="0">
              <a:buNone/>
            </a:pPr>
            <a:r>
              <a:rPr lang="en-US" dirty="0">
                <a:cs typeface="Calibri" panose="020F0502020204030204"/>
              </a:rPr>
              <a:t>To add a Spatial Prefab Object to your Space, first enter the Space in either browser or Oculus.</a:t>
            </a:r>
            <a:endParaRPr lang="en-US"/>
          </a:p>
          <a:p>
            <a:pPr marL="0" indent="0">
              <a:buNone/>
            </a:pPr>
            <a:r>
              <a:rPr lang="en-US" dirty="0">
                <a:cs typeface="Calibri" panose="020F0502020204030204"/>
              </a:rPr>
              <a:t>You can then open your Add Content menu (top right UI + sign on browser, bottom UI + sign on Oculus).</a:t>
            </a:r>
          </a:p>
          <a:p>
            <a:pPr marL="0" indent="0">
              <a:buNone/>
            </a:pPr>
            <a:endParaRPr lang="en-US">
              <a:cs typeface="Calibri" panose="020F0502020204030204"/>
            </a:endParaRPr>
          </a:p>
        </p:txBody>
      </p:sp>
      <p:pic>
        <p:nvPicPr>
          <p:cNvPr id="4" name="Picture 3" descr="A screenshot of a cell phone&#10;&#10;Description automatically generated">
            <a:extLst>
              <a:ext uri="{FF2B5EF4-FFF2-40B4-BE49-F238E27FC236}">
                <a16:creationId xmlns:a16="http://schemas.microsoft.com/office/drawing/2014/main" id="{8978549A-D9FA-83EC-C40E-6C5F126B914B}"/>
              </a:ext>
            </a:extLst>
          </p:cNvPr>
          <p:cNvPicPr>
            <a:picLocks noChangeAspect="1"/>
          </p:cNvPicPr>
          <p:nvPr/>
        </p:nvPicPr>
        <p:blipFill rotWithShape="1">
          <a:blip r:embed="rId2"/>
          <a:srcRect l="64143" r="-320" b="54567"/>
          <a:stretch/>
        </p:blipFill>
        <p:spPr>
          <a:xfrm>
            <a:off x="7486839" y="599632"/>
            <a:ext cx="3517469" cy="2438802"/>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869C42CF-F430-F13D-7B5E-8C55110F6124}"/>
              </a:ext>
            </a:extLst>
          </p:cNvPr>
          <p:cNvPicPr>
            <a:picLocks noChangeAspect="1"/>
          </p:cNvPicPr>
          <p:nvPr/>
        </p:nvPicPr>
        <p:blipFill rotWithShape="1">
          <a:blip r:embed="rId3"/>
          <a:srcRect t="31034"/>
          <a:stretch/>
        </p:blipFill>
        <p:spPr>
          <a:xfrm>
            <a:off x="7186693" y="3557507"/>
            <a:ext cx="4114800" cy="2837797"/>
          </a:xfrm>
          <a:prstGeom prst="rect">
            <a:avLst/>
          </a:prstGeom>
        </p:spPr>
      </p:pic>
      <p:sp>
        <p:nvSpPr>
          <p:cNvPr id="6" name="TextBox 5">
            <a:extLst>
              <a:ext uri="{FF2B5EF4-FFF2-40B4-BE49-F238E27FC236}">
                <a16:creationId xmlns:a16="http://schemas.microsoft.com/office/drawing/2014/main" id="{461F090F-326F-AEFF-DA94-511F1DC16434}"/>
              </a:ext>
            </a:extLst>
          </p:cNvPr>
          <p:cNvSpPr txBox="1"/>
          <p:nvPr/>
        </p:nvSpPr>
        <p:spPr>
          <a:xfrm>
            <a:off x="8511152" y="3041541"/>
            <a:ext cx="1459424" cy="3822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Browser UI</a:t>
            </a:r>
            <a:endParaRPr lang="en-US" dirty="0"/>
          </a:p>
        </p:txBody>
      </p:sp>
      <p:sp>
        <p:nvSpPr>
          <p:cNvPr id="7" name="TextBox 6">
            <a:extLst>
              <a:ext uri="{FF2B5EF4-FFF2-40B4-BE49-F238E27FC236}">
                <a16:creationId xmlns:a16="http://schemas.microsoft.com/office/drawing/2014/main" id="{B75CB0B5-5271-D43E-D6B4-0BACBC715D50}"/>
              </a:ext>
            </a:extLst>
          </p:cNvPr>
          <p:cNvSpPr txBox="1"/>
          <p:nvPr/>
        </p:nvSpPr>
        <p:spPr>
          <a:xfrm>
            <a:off x="8682279" y="6399508"/>
            <a:ext cx="1113941" cy="3822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Oculus UI</a:t>
            </a:r>
            <a:endParaRPr lang="en-US" dirty="0"/>
          </a:p>
        </p:txBody>
      </p:sp>
    </p:spTree>
    <p:extLst>
      <p:ext uri="{BB962C8B-B14F-4D97-AF65-F5344CB8AC3E}">
        <p14:creationId xmlns:p14="http://schemas.microsoft.com/office/powerpoint/2010/main" val="3988498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F2C369-F101-7BA2-19AD-5036D620880E}"/>
              </a:ext>
            </a:extLst>
          </p:cNvPr>
          <p:cNvSpPr>
            <a:spLocks noGrp="1"/>
          </p:cNvSpPr>
          <p:nvPr>
            <p:ph idx="1"/>
          </p:nvPr>
        </p:nvSpPr>
        <p:spPr>
          <a:xfrm>
            <a:off x="838200" y="1825625"/>
            <a:ext cx="5425017" cy="4351338"/>
          </a:xfrm>
        </p:spPr>
        <p:txBody>
          <a:bodyPr vert="horz" lIns="91440" tIns="45720" rIns="91440" bIns="45720" rtlCol="0" anchor="t">
            <a:normAutofit/>
          </a:bodyPr>
          <a:lstStyle/>
          <a:p>
            <a:pPr marL="0" indent="0">
              <a:buNone/>
            </a:pPr>
            <a:r>
              <a:rPr lang="en-US">
                <a:cs typeface="Calibri" panose="020F0502020204030204"/>
              </a:rPr>
              <a:t>From the Add Content menu, you can add Prefab Objects from various different sources. </a:t>
            </a:r>
            <a:endParaRPr lang="en-US"/>
          </a:p>
          <a:p>
            <a:pPr marL="0" indent="0">
              <a:buNone/>
            </a:pPr>
            <a:r>
              <a:rPr lang="en-US">
                <a:cs typeface="Calibri" panose="020F0502020204030204"/>
              </a:rPr>
              <a:t>For example, Spatial has some Prefab Objects for you under "Stuff" and "Furniture".</a:t>
            </a:r>
          </a:p>
          <a:p>
            <a:pPr marL="0" indent="0">
              <a:buNone/>
            </a:pPr>
            <a:r>
              <a:rPr lang="en-US">
                <a:cs typeface="Calibri" panose="020F0502020204030204"/>
              </a:rPr>
              <a:t>You can also pull Prefab Objects directly from </a:t>
            </a:r>
            <a:r>
              <a:rPr lang="en-US" err="1">
                <a:cs typeface="Calibri" panose="020F0502020204030204"/>
              </a:rPr>
              <a:t>Sketchfab</a:t>
            </a:r>
            <a:r>
              <a:rPr lang="en-US">
                <a:cs typeface="Calibri" panose="020F0502020204030204"/>
              </a:rPr>
              <a:t>.</a:t>
            </a:r>
          </a:p>
          <a:p>
            <a:pPr marL="0" indent="0">
              <a:buNone/>
            </a:pPr>
            <a:endParaRPr lang="en-US">
              <a:cs typeface="Calibri" panose="020F0502020204030204"/>
            </a:endParaRPr>
          </a:p>
        </p:txBody>
      </p:sp>
      <p:sp>
        <p:nvSpPr>
          <p:cNvPr id="7" name="Title 1">
            <a:extLst>
              <a:ext uri="{FF2B5EF4-FFF2-40B4-BE49-F238E27FC236}">
                <a16:creationId xmlns:a16="http://schemas.microsoft.com/office/drawing/2014/main" id="{EEF2DE1D-D17F-98CB-3568-1C8B92B25EEA}"/>
              </a:ext>
            </a:extLst>
          </p:cNvPr>
          <p:cNvSpPr>
            <a:spLocks noGrp="1"/>
          </p:cNvSpPr>
          <p:nvPr>
            <p:ph type="title"/>
          </p:nvPr>
        </p:nvSpPr>
        <p:spPr>
          <a:xfrm>
            <a:off x="838200" y="396875"/>
            <a:ext cx="10515600" cy="1325563"/>
          </a:xfrm>
        </p:spPr>
        <p:txBody>
          <a:bodyPr/>
          <a:lstStyle/>
          <a:p>
            <a:r>
              <a:rPr lang="en-US">
                <a:cs typeface="Calibri Light"/>
              </a:rPr>
              <a:t>Prefab Objects</a:t>
            </a:r>
            <a:br>
              <a:rPr lang="en-US">
                <a:cs typeface="Calibri Light"/>
              </a:rPr>
            </a:br>
            <a:r>
              <a:rPr lang="en-US" sz="2000">
                <a:cs typeface="Calibri Light"/>
              </a:rPr>
              <a:t>Adding Prefab Objects to your Space</a:t>
            </a:r>
            <a:endParaRPr lang="en-US" sz="2000"/>
          </a:p>
        </p:txBody>
      </p:sp>
      <p:pic>
        <p:nvPicPr>
          <p:cNvPr id="8" name="Picture 7" descr="A screenshot of a computer&#10;&#10;Description automatically generated">
            <a:extLst>
              <a:ext uri="{FF2B5EF4-FFF2-40B4-BE49-F238E27FC236}">
                <a16:creationId xmlns:a16="http://schemas.microsoft.com/office/drawing/2014/main" id="{9847E781-1FC7-B66D-4AFE-259CC6D4A2C2}"/>
              </a:ext>
            </a:extLst>
          </p:cNvPr>
          <p:cNvPicPr>
            <a:picLocks noChangeAspect="1"/>
          </p:cNvPicPr>
          <p:nvPr/>
        </p:nvPicPr>
        <p:blipFill rotWithShape="1">
          <a:blip r:embed="rId2"/>
          <a:srcRect t="-107" r="24354"/>
          <a:stretch/>
        </p:blipFill>
        <p:spPr>
          <a:xfrm>
            <a:off x="6270624" y="1492973"/>
            <a:ext cx="5757336" cy="3599281"/>
          </a:xfrm>
          <a:prstGeom prst="rect">
            <a:avLst/>
          </a:prstGeom>
        </p:spPr>
      </p:pic>
    </p:spTree>
    <p:extLst>
      <p:ext uri="{BB962C8B-B14F-4D97-AF65-F5344CB8AC3E}">
        <p14:creationId xmlns:p14="http://schemas.microsoft.com/office/powerpoint/2010/main" val="2809696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25A11B7-784D-4976-0CCC-6A424F223FF9}"/>
              </a:ext>
            </a:extLst>
          </p:cNvPr>
          <p:cNvSpPr>
            <a:spLocks noGrp="1"/>
          </p:cNvSpPr>
          <p:nvPr>
            <p:ph idx="1"/>
          </p:nvPr>
        </p:nvSpPr>
        <p:spPr>
          <a:xfrm>
            <a:off x="838200" y="1825625"/>
            <a:ext cx="4737100" cy="4351338"/>
          </a:xfrm>
        </p:spPr>
        <p:txBody>
          <a:bodyPr vert="horz" lIns="91440" tIns="45720" rIns="91440" bIns="45720" rtlCol="0" anchor="t">
            <a:normAutofit/>
          </a:bodyPr>
          <a:lstStyle/>
          <a:p>
            <a:pPr marL="0" indent="0">
              <a:buNone/>
            </a:pPr>
            <a:endParaRPr lang="en-US">
              <a:cs typeface="Calibri" panose="020F0502020204030204"/>
            </a:endParaRPr>
          </a:p>
          <a:p>
            <a:pPr marL="0" indent="0">
              <a:buNone/>
            </a:pPr>
            <a:r>
              <a:rPr lang="en-US" dirty="0">
                <a:cs typeface="Calibri" panose="020F0502020204030204"/>
              </a:rPr>
              <a:t>Under "Creator Toolkit", you can find custom Prefab Objects that you have published.</a:t>
            </a:r>
            <a:endParaRPr lang="en-US" dirty="0"/>
          </a:p>
          <a:p>
            <a:pPr marL="0" indent="0">
              <a:buNone/>
            </a:pPr>
            <a:r>
              <a:rPr lang="en-US" dirty="0">
                <a:cs typeface="Calibri" panose="020F0502020204030204"/>
              </a:rPr>
              <a:t>We will cover that process next.</a:t>
            </a:r>
          </a:p>
        </p:txBody>
      </p:sp>
      <p:sp>
        <p:nvSpPr>
          <p:cNvPr id="8" name="Title 1">
            <a:extLst>
              <a:ext uri="{FF2B5EF4-FFF2-40B4-BE49-F238E27FC236}">
                <a16:creationId xmlns:a16="http://schemas.microsoft.com/office/drawing/2014/main" id="{97F2DC50-A0C2-1D81-86A2-97DA295B08F7}"/>
              </a:ext>
            </a:extLst>
          </p:cNvPr>
          <p:cNvSpPr>
            <a:spLocks noGrp="1"/>
          </p:cNvSpPr>
          <p:nvPr>
            <p:ph type="title"/>
          </p:nvPr>
        </p:nvSpPr>
        <p:spPr>
          <a:xfrm>
            <a:off x="838200" y="396875"/>
            <a:ext cx="10515600" cy="1325563"/>
          </a:xfrm>
        </p:spPr>
        <p:txBody>
          <a:bodyPr/>
          <a:lstStyle/>
          <a:p>
            <a:r>
              <a:rPr lang="en-US">
                <a:cs typeface="Calibri Light"/>
              </a:rPr>
              <a:t>Prefab Objects</a:t>
            </a:r>
            <a:br>
              <a:rPr lang="en-US">
                <a:cs typeface="Calibri Light"/>
              </a:rPr>
            </a:br>
            <a:r>
              <a:rPr lang="en-US" sz="2000">
                <a:cs typeface="Calibri Light"/>
              </a:rPr>
              <a:t>Adding Prefab Objects to your Space</a:t>
            </a:r>
            <a:endParaRPr lang="en-US" sz="2000"/>
          </a:p>
        </p:txBody>
      </p:sp>
      <p:pic>
        <p:nvPicPr>
          <p:cNvPr id="9" name="Picture 8" descr="A group of images of a robot&#10;&#10;Description automatically generated">
            <a:extLst>
              <a:ext uri="{FF2B5EF4-FFF2-40B4-BE49-F238E27FC236}">
                <a16:creationId xmlns:a16="http://schemas.microsoft.com/office/drawing/2014/main" id="{D7F87856-94CA-500C-1F51-A0BBB6AF5D4D}"/>
              </a:ext>
            </a:extLst>
          </p:cNvPr>
          <p:cNvPicPr>
            <a:picLocks noChangeAspect="1"/>
          </p:cNvPicPr>
          <p:nvPr/>
        </p:nvPicPr>
        <p:blipFill rotWithShape="1">
          <a:blip r:embed="rId2"/>
          <a:srcRect l="-39" t="-123" r="27034"/>
          <a:stretch/>
        </p:blipFill>
        <p:spPr>
          <a:xfrm>
            <a:off x="6183418" y="1630759"/>
            <a:ext cx="5781126" cy="3672153"/>
          </a:xfrm>
          <a:prstGeom prst="rect">
            <a:avLst/>
          </a:prstGeom>
        </p:spPr>
      </p:pic>
    </p:spTree>
    <p:extLst>
      <p:ext uri="{BB962C8B-B14F-4D97-AF65-F5344CB8AC3E}">
        <p14:creationId xmlns:p14="http://schemas.microsoft.com/office/powerpoint/2010/main" val="2283566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E0EB8-F8BF-DB25-5759-DD29426CD0F6}"/>
              </a:ext>
            </a:extLst>
          </p:cNvPr>
          <p:cNvSpPr>
            <a:spLocks noGrp="1"/>
          </p:cNvSpPr>
          <p:nvPr>
            <p:ph type="title"/>
          </p:nvPr>
        </p:nvSpPr>
        <p:spPr/>
        <p:txBody>
          <a:bodyPr/>
          <a:lstStyle/>
          <a:p>
            <a:r>
              <a:rPr lang="en-US">
                <a:cs typeface="Calibri Light"/>
              </a:rPr>
              <a:t>Prefab Objects</a:t>
            </a:r>
            <a:br>
              <a:rPr lang="en-US">
                <a:cs typeface="Calibri Light"/>
              </a:rPr>
            </a:br>
            <a:r>
              <a:rPr lang="en-US" sz="2000">
                <a:cs typeface="Calibri Light"/>
              </a:rPr>
              <a:t>Creating custom Prefab Objects</a:t>
            </a:r>
            <a:endParaRPr lang="en-US" sz="2000"/>
          </a:p>
        </p:txBody>
      </p:sp>
      <p:sp>
        <p:nvSpPr>
          <p:cNvPr id="3" name="Content Placeholder 2">
            <a:extLst>
              <a:ext uri="{FF2B5EF4-FFF2-40B4-BE49-F238E27FC236}">
                <a16:creationId xmlns:a16="http://schemas.microsoft.com/office/drawing/2014/main" id="{0CF1A3FD-95D0-63B0-5099-52C3F5F08D6D}"/>
              </a:ext>
            </a:extLst>
          </p:cNvPr>
          <p:cNvSpPr>
            <a:spLocks noGrp="1"/>
          </p:cNvSpPr>
          <p:nvPr>
            <p:ph idx="1"/>
          </p:nvPr>
        </p:nvSpPr>
        <p:spPr>
          <a:xfrm>
            <a:off x="361950" y="1825625"/>
            <a:ext cx="4588934" cy="4351338"/>
          </a:xfrm>
        </p:spPr>
        <p:txBody>
          <a:bodyPr vert="horz" lIns="91440" tIns="45720" rIns="91440" bIns="45720" rtlCol="0" anchor="t">
            <a:normAutofit lnSpcReduction="10000"/>
          </a:bodyPr>
          <a:lstStyle/>
          <a:p>
            <a:pPr marL="0" indent="0">
              <a:buNone/>
            </a:pPr>
            <a:r>
              <a:rPr lang="en-US">
                <a:cs typeface="Calibri" panose="020F0502020204030204"/>
              </a:rPr>
              <a:t>Creating a custom Prefab Object is as easy as adding a component to your desired object in Unity Editor.</a:t>
            </a:r>
          </a:p>
          <a:p>
            <a:pPr marL="0" indent="0">
              <a:buNone/>
            </a:pPr>
            <a:r>
              <a:rPr lang="en-US">
                <a:cs typeface="Calibri" panose="020F0502020204030204"/>
              </a:rPr>
              <a:t>Open any Unity project set up for Spatial and create your desired object as a Unity Prefab.</a:t>
            </a:r>
          </a:p>
          <a:p>
            <a:pPr marL="0" indent="0">
              <a:buNone/>
            </a:pPr>
            <a:r>
              <a:rPr lang="en-US" sz="2400">
                <a:cs typeface="Calibri" panose="020F0502020204030204"/>
              </a:rPr>
              <a:t>To do this simply drag your object somewhere into the Assets directory at the bottom.</a:t>
            </a:r>
          </a:p>
        </p:txBody>
      </p:sp>
      <p:pic>
        <p:nvPicPr>
          <p:cNvPr id="4" name="Picture 3" descr="A screenshot of a computer&#10;&#10;Description automatically generated">
            <a:extLst>
              <a:ext uri="{FF2B5EF4-FFF2-40B4-BE49-F238E27FC236}">
                <a16:creationId xmlns:a16="http://schemas.microsoft.com/office/drawing/2014/main" id="{DCCD4ED9-DE22-BF5B-EF41-6DEAB7FEEC98}"/>
              </a:ext>
            </a:extLst>
          </p:cNvPr>
          <p:cNvPicPr>
            <a:picLocks noChangeAspect="1"/>
          </p:cNvPicPr>
          <p:nvPr/>
        </p:nvPicPr>
        <p:blipFill>
          <a:blip r:embed="rId2"/>
          <a:stretch>
            <a:fillRect/>
          </a:stretch>
        </p:blipFill>
        <p:spPr>
          <a:xfrm>
            <a:off x="5008198" y="1601787"/>
            <a:ext cx="7059083" cy="3479800"/>
          </a:xfrm>
          <a:prstGeom prst="rect">
            <a:avLst/>
          </a:prstGeom>
        </p:spPr>
      </p:pic>
      <p:sp>
        <p:nvSpPr>
          <p:cNvPr id="5" name="Oval 4">
            <a:extLst>
              <a:ext uri="{FF2B5EF4-FFF2-40B4-BE49-F238E27FC236}">
                <a16:creationId xmlns:a16="http://schemas.microsoft.com/office/drawing/2014/main" id="{BF7E9FF4-6C99-D4AD-69B8-7DC7215D0CF7}"/>
              </a:ext>
            </a:extLst>
          </p:cNvPr>
          <p:cNvSpPr/>
          <p:nvPr/>
        </p:nvSpPr>
        <p:spPr>
          <a:xfrm>
            <a:off x="8018152" y="3956342"/>
            <a:ext cx="476250" cy="4762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73AE3E6-7DE3-CCA7-5E7E-B0E8874A7E5A}"/>
              </a:ext>
            </a:extLst>
          </p:cNvPr>
          <p:cNvSpPr txBox="1"/>
          <p:nvPr/>
        </p:nvSpPr>
        <p:spPr>
          <a:xfrm>
            <a:off x="6580653" y="5241551"/>
            <a:ext cx="38212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Unity Prefabs are </a:t>
            </a:r>
            <a:r>
              <a:rPr lang="en-US">
                <a:solidFill>
                  <a:schemeClr val="accent1"/>
                </a:solidFill>
                <a:cs typeface="Calibri"/>
              </a:rPr>
              <a:t>blue</a:t>
            </a:r>
            <a:r>
              <a:rPr lang="en-US">
                <a:cs typeface="Calibri"/>
              </a:rPr>
              <a:t> in the Hierarchy.</a:t>
            </a:r>
            <a:endParaRPr lang="en-US"/>
          </a:p>
        </p:txBody>
      </p:sp>
      <p:cxnSp>
        <p:nvCxnSpPr>
          <p:cNvPr id="7" name="Straight Arrow Connector 6">
            <a:extLst>
              <a:ext uri="{FF2B5EF4-FFF2-40B4-BE49-F238E27FC236}">
                <a16:creationId xmlns:a16="http://schemas.microsoft.com/office/drawing/2014/main" id="{89D5D0DD-65DF-D0E3-A504-B2C9DFF3A13C}"/>
              </a:ext>
            </a:extLst>
          </p:cNvPr>
          <p:cNvCxnSpPr/>
          <p:nvPr/>
        </p:nvCxnSpPr>
        <p:spPr>
          <a:xfrm flipH="1" flipV="1">
            <a:off x="5564282" y="3020547"/>
            <a:ext cx="2839569" cy="223445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74408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6228518-DA16-1C99-5536-06B7A6D5433C}"/>
              </a:ext>
            </a:extLst>
          </p:cNvPr>
          <p:cNvSpPr>
            <a:spLocks noGrp="1"/>
          </p:cNvSpPr>
          <p:nvPr>
            <p:ph idx="1"/>
          </p:nvPr>
        </p:nvSpPr>
        <p:spPr>
          <a:xfrm>
            <a:off x="838200" y="1825625"/>
            <a:ext cx="4576483" cy="4351338"/>
          </a:xfrm>
        </p:spPr>
        <p:txBody>
          <a:bodyPr vert="horz" lIns="91440" tIns="45720" rIns="91440" bIns="45720" rtlCol="0" anchor="t">
            <a:normAutofit/>
          </a:bodyPr>
          <a:lstStyle/>
          <a:p>
            <a:pPr marL="0" indent="0">
              <a:buNone/>
            </a:pPr>
            <a:r>
              <a:rPr lang="en-US">
                <a:cs typeface="Calibri" panose="020F0502020204030204"/>
              </a:rPr>
              <a:t>Now, add a new component to your Unity Prefab.</a:t>
            </a:r>
          </a:p>
          <a:p>
            <a:pPr marL="0" indent="0">
              <a:buNone/>
            </a:pPr>
            <a:r>
              <a:rPr lang="en-US">
                <a:cs typeface="Calibri" panose="020F0502020204030204"/>
              </a:rPr>
              <a:t>Make sure to select the Prefab parent in your Assets directory (not an instance of the Prefab in your scene).</a:t>
            </a:r>
          </a:p>
          <a:p>
            <a:pPr marL="0" indent="0">
              <a:buNone/>
            </a:pPr>
            <a:r>
              <a:rPr lang="en-US">
                <a:cs typeface="Calibri" panose="020F0502020204030204"/>
              </a:rPr>
              <a:t>Search for "Spatial Prefab Object" and select it.</a:t>
            </a:r>
          </a:p>
        </p:txBody>
      </p:sp>
      <p:sp>
        <p:nvSpPr>
          <p:cNvPr id="8" name="Title 1">
            <a:extLst>
              <a:ext uri="{FF2B5EF4-FFF2-40B4-BE49-F238E27FC236}">
                <a16:creationId xmlns:a16="http://schemas.microsoft.com/office/drawing/2014/main" id="{9761DED6-F604-85C8-6820-49522966E2BF}"/>
              </a:ext>
            </a:extLst>
          </p:cNvPr>
          <p:cNvSpPr>
            <a:spLocks noGrp="1"/>
          </p:cNvSpPr>
          <p:nvPr>
            <p:ph type="title"/>
          </p:nvPr>
        </p:nvSpPr>
        <p:spPr>
          <a:xfrm>
            <a:off x="838200" y="365125"/>
            <a:ext cx="10515600" cy="1325563"/>
          </a:xfrm>
        </p:spPr>
        <p:txBody>
          <a:bodyPr/>
          <a:lstStyle/>
          <a:p>
            <a:r>
              <a:rPr lang="en-US">
                <a:cs typeface="Calibri Light"/>
              </a:rPr>
              <a:t>Prefab Objects</a:t>
            </a:r>
            <a:br>
              <a:rPr lang="en-US">
                <a:cs typeface="Calibri Light"/>
              </a:rPr>
            </a:br>
            <a:r>
              <a:rPr lang="en-US" sz="2000">
                <a:cs typeface="Calibri Light"/>
              </a:rPr>
              <a:t>Creating custom Prefab Objects</a:t>
            </a:r>
            <a:endParaRPr lang="en-US" sz="2000"/>
          </a:p>
        </p:txBody>
      </p:sp>
      <p:pic>
        <p:nvPicPr>
          <p:cNvPr id="9" name="Picture 8" descr="A screenshot of a computer&#10;&#10;Description automatically generated">
            <a:extLst>
              <a:ext uri="{FF2B5EF4-FFF2-40B4-BE49-F238E27FC236}">
                <a16:creationId xmlns:a16="http://schemas.microsoft.com/office/drawing/2014/main" id="{5AC028D3-865F-7DC5-D8B8-6974DDDCEA29}"/>
              </a:ext>
            </a:extLst>
          </p:cNvPr>
          <p:cNvPicPr>
            <a:picLocks noChangeAspect="1"/>
          </p:cNvPicPr>
          <p:nvPr/>
        </p:nvPicPr>
        <p:blipFill>
          <a:blip r:embed="rId2"/>
          <a:stretch>
            <a:fillRect/>
          </a:stretch>
        </p:blipFill>
        <p:spPr>
          <a:xfrm>
            <a:off x="5269567" y="1880347"/>
            <a:ext cx="6824382" cy="3422276"/>
          </a:xfrm>
          <a:prstGeom prst="rect">
            <a:avLst/>
          </a:prstGeom>
        </p:spPr>
      </p:pic>
      <p:sp>
        <p:nvSpPr>
          <p:cNvPr id="10" name="Oval 9">
            <a:extLst>
              <a:ext uri="{FF2B5EF4-FFF2-40B4-BE49-F238E27FC236}">
                <a16:creationId xmlns:a16="http://schemas.microsoft.com/office/drawing/2014/main" id="{E0F33B14-87CE-0E0E-E19C-161EB496703E}"/>
              </a:ext>
            </a:extLst>
          </p:cNvPr>
          <p:cNvSpPr/>
          <p:nvPr/>
        </p:nvSpPr>
        <p:spPr>
          <a:xfrm>
            <a:off x="8152279" y="4118162"/>
            <a:ext cx="571500" cy="5154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32BCDC6-37FE-0E6F-28C3-CF7A778903C6}"/>
              </a:ext>
            </a:extLst>
          </p:cNvPr>
          <p:cNvSpPr/>
          <p:nvPr/>
        </p:nvSpPr>
        <p:spPr>
          <a:xfrm>
            <a:off x="10525124" y="3804397"/>
            <a:ext cx="1344705" cy="5715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533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5537-FF9C-BE04-DA99-F1E509AF4CFC}"/>
              </a:ext>
            </a:extLst>
          </p:cNvPr>
          <p:cNvSpPr>
            <a:spLocks noGrp="1"/>
          </p:cNvSpPr>
          <p:nvPr>
            <p:ph type="title"/>
          </p:nvPr>
        </p:nvSpPr>
        <p:spPr/>
        <p:txBody>
          <a:bodyPr/>
          <a:lstStyle/>
          <a:p>
            <a:r>
              <a:rPr lang="en-US">
                <a:cs typeface="Calibri Light"/>
              </a:rPr>
              <a:t>Prefab Objects</a:t>
            </a:r>
            <a:br>
              <a:rPr lang="en-US">
                <a:cs typeface="Calibri Light"/>
              </a:rPr>
            </a:br>
            <a:r>
              <a:rPr lang="en-US" sz="2000">
                <a:cs typeface="Calibri Light"/>
              </a:rPr>
              <a:t>Creating custom Prefab Objects</a:t>
            </a:r>
            <a:endParaRPr lang="en-US">
              <a:cs typeface="Calibri Light" panose="020F0302020204030204"/>
            </a:endParaRPr>
          </a:p>
        </p:txBody>
      </p:sp>
      <p:sp>
        <p:nvSpPr>
          <p:cNvPr id="3" name="Content Placeholder 2">
            <a:extLst>
              <a:ext uri="{FF2B5EF4-FFF2-40B4-BE49-F238E27FC236}">
                <a16:creationId xmlns:a16="http://schemas.microsoft.com/office/drawing/2014/main" id="{BA6FC36C-3638-CBDE-9391-AA503D3DC4C0}"/>
              </a:ext>
            </a:extLst>
          </p:cNvPr>
          <p:cNvSpPr>
            <a:spLocks noGrp="1"/>
          </p:cNvSpPr>
          <p:nvPr>
            <p:ph idx="1"/>
          </p:nvPr>
        </p:nvSpPr>
        <p:spPr>
          <a:xfrm>
            <a:off x="838200" y="1825625"/>
            <a:ext cx="4733365" cy="4351338"/>
          </a:xfrm>
        </p:spPr>
        <p:txBody>
          <a:bodyPr vert="horz" lIns="91440" tIns="45720" rIns="91440" bIns="45720" rtlCol="0" anchor="t">
            <a:normAutofit/>
          </a:bodyPr>
          <a:lstStyle/>
          <a:p>
            <a:pPr marL="0" indent="0">
              <a:buNone/>
            </a:pPr>
            <a:endParaRPr lang="en-US">
              <a:cs typeface="Calibri"/>
            </a:endParaRPr>
          </a:p>
          <a:p>
            <a:pPr marL="0" indent="0">
              <a:buNone/>
            </a:pPr>
            <a:r>
              <a:rPr lang="en-US">
                <a:cs typeface="Calibri"/>
              </a:rPr>
              <a:t>Drag the Spatial Prefab Object from your Assets directory to the Prefab input.</a:t>
            </a:r>
            <a:endParaRPr lang="en-US"/>
          </a:p>
          <a:p>
            <a:pPr marL="0" indent="0">
              <a:buNone/>
            </a:pPr>
            <a:r>
              <a:rPr lang="en-US">
                <a:cs typeface="Calibri"/>
              </a:rPr>
              <a:t>Name your Prefab Object accordingly, and create a (512x512) thumbnail for it.</a:t>
            </a:r>
          </a:p>
          <a:p>
            <a:pPr marL="0" indent="0">
              <a:buNone/>
            </a:pPr>
            <a:r>
              <a:rPr lang="en-US">
                <a:cs typeface="Calibri"/>
              </a:rPr>
              <a:t>Then, click "Publish".</a:t>
            </a:r>
          </a:p>
        </p:txBody>
      </p:sp>
      <p:pic>
        <p:nvPicPr>
          <p:cNvPr id="4" name="Picture 3" descr="A screenshot of a computer&#10;&#10;Description automatically generated">
            <a:extLst>
              <a:ext uri="{FF2B5EF4-FFF2-40B4-BE49-F238E27FC236}">
                <a16:creationId xmlns:a16="http://schemas.microsoft.com/office/drawing/2014/main" id="{CD6ECADB-CA69-771D-C45F-D51B44140C5B}"/>
              </a:ext>
            </a:extLst>
          </p:cNvPr>
          <p:cNvPicPr>
            <a:picLocks noChangeAspect="1"/>
          </p:cNvPicPr>
          <p:nvPr/>
        </p:nvPicPr>
        <p:blipFill>
          <a:blip r:embed="rId2"/>
          <a:stretch>
            <a:fillRect/>
          </a:stretch>
        </p:blipFill>
        <p:spPr>
          <a:xfrm>
            <a:off x="5462868" y="1290132"/>
            <a:ext cx="6611470" cy="4272132"/>
          </a:xfrm>
          <a:prstGeom prst="rect">
            <a:avLst/>
          </a:prstGeom>
        </p:spPr>
      </p:pic>
      <p:cxnSp>
        <p:nvCxnSpPr>
          <p:cNvPr id="6" name="Straight Arrow Connector 5">
            <a:extLst>
              <a:ext uri="{FF2B5EF4-FFF2-40B4-BE49-F238E27FC236}">
                <a16:creationId xmlns:a16="http://schemas.microsoft.com/office/drawing/2014/main" id="{ED3229CA-071E-1763-580E-237B875BB93A}"/>
              </a:ext>
            </a:extLst>
          </p:cNvPr>
          <p:cNvCxnSpPr/>
          <p:nvPr/>
        </p:nvCxnSpPr>
        <p:spPr>
          <a:xfrm flipV="1">
            <a:off x="7218829" y="3830171"/>
            <a:ext cx="1418665" cy="56477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29737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CE6D-CC07-790A-C3B3-627F4FAB91BC}"/>
              </a:ext>
            </a:extLst>
          </p:cNvPr>
          <p:cNvSpPr>
            <a:spLocks noGrp="1"/>
          </p:cNvSpPr>
          <p:nvPr>
            <p:ph type="title"/>
          </p:nvPr>
        </p:nvSpPr>
        <p:spPr/>
        <p:txBody>
          <a:bodyPr/>
          <a:lstStyle/>
          <a:p>
            <a:r>
              <a:rPr lang="en-US" dirty="0">
                <a:cs typeface="Calibri Light"/>
              </a:rPr>
              <a:t>Basics</a:t>
            </a:r>
            <a:br>
              <a:rPr lang="en-US" dirty="0">
                <a:cs typeface="Calibri Light"/>
              </a:rPr>
            </a:br>
            <a:r>
              <a:rPr lang="en-US" sz="2000" dirty="0">
                <a:cs typeface="Calibri Light"/>
              </a:rPr>
              <a:t>What does a Script do?</a:t>
            </a:r>
            <a:endParaRPr lang="en-US" dirty="0"/>
          </a:p>
        </p:txBody>
      </p:sp>
      <p:sp>
        <p:nvSpPr>
          <p:cNvPr id="3" name="Content Placeholder 2">
            <a:extLst>
              <a:ext uri="{FF2B5EF4-FFF2-40B4-BE49-F238E27FC236}">
                <a16:creationId xmlns:a16="http://schemas.microsoft.com/office/drawing/2014/main" id="{55C53B12-AFA9-FD41-CE7B-23520342A0A4}"/>
              </a:ext>
            </a:extLst>
          </p:cNvPr>
          <p:cNvSpPr>
            <a:spLocks noGrp="1"/>
          </p:cNvSpPr>
          <p:nvPr>
            <p:ph idx="1"/>
          </p:nvPr>
        </p:nvSpPr>
        <p:spPr>
          <a:xfrm>
            <a:off x="838200" y="1825625"/>
            <a:ext cx="5128684" cy="4351338"/>
          </a:xfrm>
        </p:spPr>
        <p:txBody>
          <a:bodyPr vert="horz" lIns="91440" tIns="45720" rIns="91440" bIns="45720" rtlCol="0" anchor="t">
            <a:normAutofit/>
          </a:bodyPr>
          <a:lstStyle/>
          <a:p>
            <a:pPr marL="0" indent="0">
              <a:buNone/>
            </a:pPr>
            <a:r>
              <a:rPr lang="en-US" dirty="0">
                <a:ea typeface="Calibri" panose="020F0502020204030204"/>
                <a:cs typeface="Calibri" panose="020F0502020204030204"/>
              </a:rPr>
              <a:t>Inside of your custom Spaces, you can have scripts attached to objects that customize the object's behavior.</a:t>
            </a:r>
          </a:p>
          <a:p>
            <a:pPr marL="0" indent="0">
              <a:buNone/>
            </a:pPr>
            <a:r>
              <a:rPr lang="en-US" dirty="0">
                <a:ea typeface="Calibri" panose="020F0502020204030204"/>
                <a:cs typeface="Calibri" panose="020F0502020204030204"/>
              </a:rPr>
              <a:t>For example, you can make objects move, clone themselves, have certain interactions with the user, and more.</a:t>
            </a:r>
            <a:endParaRPr lang="en-US">
              <a:ea typeface="Calibri" panose="020F0502020204030204"/>
              <a:cs typeface="Calibri" panose="020F0502020204030204"/>
            </a:endParaRPr>
          </a:p>
        </p:txBody>
      </p:sp>
      <p:pic>
        <p:nvPicPr>
          <p:cNvPr id="5" name="Picture 4">
            <a:extLst>
              <a:ext uri="{FF2B5EF4-FFF2-40B4-BE49-F238E27FC236}">
                <a16:creationId xmlns:a16="http://schemas.microsoft.com/office/drawing/2014/main" id="{9BA76CED-690C-2AB6-3C65-9BE9245884A9}"/>
              </a:ext>
            </a:extLst>
          </p:cNvPr>
          <p:cNvPicPr>
            <a:picLocks noChangeAspect="1"/>
          </p:cNvPicPr>
          <p:nvPr/>
        </p:nvPicPr>
        <p:blipFill>
          <a:blip r:embed="rId3"/>
          <a:stretch>
            <a:fillRect/>
          </a:stretch>
        </p:blipFill>
        <p:spPr>
          <a:xfrm>
            <a:off x="6709833" y="1931458"/>
            <a:ext cx="4572000" cy="2571750"/>
          </a:xfrm>
          <a:prstGeom prst="rect">
            <a:avLst/>
          </a:prstGeom>
        </p:spPr>
      </p:pic>
      <p:sp>
        <p:nvSpPr>
          <p:cNvPr id="6" name="TextBox 5">
            <a:extLst>
              <a:ext uri="{FF2B5EF4-FFF2-40B4-BE49-F238E27FC236}">
                <a16:creationId xmlns:a16="http://schemas.microsoft.com/office/drawing/2014/main" id="{577D72ED-042B-F0C9-9C75-0A1790E8EF7A}"/>
              </a:ext>
            </a:extLst>
          </p:cNvPr>
          <p:cNvSpPr txBox="1"/>
          <p:nvPr/>
        </p:nvSpPr>
        <p:spPr>
          <a:xfrm>
            <a:off x="6707746" y="4856408"/>
            <a:ext cx="46685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a:rPr>
              <a:t>Spatial's</a:t>
            </a:r>
            <a:r>
              <a:rPr lang="en-US">
                <a:cs typeface="Calibri"/>
              </a:rPr>
              <a:t> golf cart object in their Golf Cart Driving example scene. It can be driven using scripts.</a:t>
            </a:r>
            <a:endParaRPr lang="en-US"/>
          </a:p>
        </p:txBody>
      </p:sp>
      <p:sp>
        <p:nvSpPr>
          <p:cNvPr id="4" name="TextBox 1">
            <a:extLst>
              <a:ext uri="{FF2B5EF4-FFF2-40B4-BE49-F238E27FC236}">
                <a16:creationId xmlns:a16="http://schemas.microsoft.com/office/drawing/2014/main" id="{141BF140-2928-66DE-35A8-88037E50982B}"/>
              </a:ext>
            </a:extLst>
          </p:cNvPr>
          <p:cNvSpPr txBox="1"/>
          <p:nvPr/>
        </p:nvSpPr>
        <p:spPr>
          <a:xfrm>
            <a:off x="992746" y="6211372"/>
            <a:ext cx="9873802"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Some slides will have additional information in the "Notes" section below. Look for the down arrow!</a:t>
            </a:r>
            <a:endParaRPr lang="en-US"/>
          </a:p>
        </p:txBody>
      </p:sp>
      <p:sp>
        <p:nvSpPr>
          <p:cNvPr id="7" name="Arrow: Down 6">
            <a:extLst>
              <a:ext uri="{FF2B5EF4-FFF2-40B4-BE49-F238E27FC236}">
                <a16:creationId xmlns:a16="http://schemas.microsoft.com/office/drawing/2014/main" id="{4E9309A1-FE15-EA70-EF11-516C3C0DB214}"/>
              </a:ext>
            </a:extLst>
          </p:cNvPr>
          <p:cNvSpPr/>
          <p:nvPr/>
        </p:nvSpPr>
        <p:spPr>
          <a:xfrm>
            <a:off x="684190" y="6157711"/>
            <a:ext cx="332704" cy="440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16617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AF726E-61F0-1DF4-C0F7-1131F6CDEFF0}"/>
              </a:ext>
            </a:extLst>
          </p:cNvPr>
          <p:cNvSpPr>
            <a:spLocks noGrp="1"/>
          </p:cNvSpPr>
          <p:nvPr>
            <p:ph idx="1"/>
          </p:nvPr>
        </p:nvSpPr>
        <p:spPr>
          <a:xfrm>
            <a:off x="838200" y="1825625"/>
            <a:ext cx="5069542" cy="4351338"/>
          </a:xfrm>
        </p:spPr>
        <p:txBody>
          <a:bodyPr vert="horz" lIns="91440" tIns="45720" rIns="91440" bIns="45720" rtlCol="0" anchor="t">
            <a:normAutofit/>
          </a:bodyPr>
          <a:lstStyle/>
          <a:p>
            <a:pPr marL="0" indent="0">
              <a:buNone/>
            </a:pPr>
            <a:r>
              <a:rPr lang="en-US">
                <a:cs typeface="Calibri" panose="020F0502020204030204"/>
              </a:rPr>
              <a:t>The last step is to publish your Prefab Object package to Spatial.</a:t>
            </a:r>
          </a:p>
          <a:p>
            <a:pPr marL="0" indent="0">
              <a:buNone/>
            </a:pPr>
            <a:r>
              <a:rPr lang="en-US">
                <a:cs typeface="Calibri" panose="020F0502020204030204"/>
              </a:rPr>
              <a:t>In the top menu, click "Publishing". Select any World.</a:t>
            </a:r>
          </a:p>
          <a:p>
            <a:pPr marL="0" indent="0">
              <a:buNone/>
            </a:pPr>
            <a:r>
              <a:rPr lang="en-US">
                <a:cs typeface="Calibri" panose="020F0502020204030204"/>
              </a:rPr>
              <a:t>Next to "Create New", select "Prefab Object" and click "Create".</a:t>
            </a:r>
          </a:p>
        </p:txBody>
      </p:sp>
      <p:sp>
        <p:nvSpPr>
          <p:cNvPr id="5" name="Title 1">
            <a:extLst>
              <a:ext uri="{FF2B5EF4-FFF2-40B4-BE49-F238E27FC236}">
                <a16:creationId xmlns:a16="http://schemas.microsoft.com/office/drawing/2014/main" id="{C6F26549-A9DB-49AF-BB66-8BC7D4697976}"/>
              </a:ext>
            </a:extLst>
          </p:cNvPr>
          <p:cNvSpPr>
            <a:spLocks noGrp="1"/>
          </p:cNvSpPr>
          <p:nvPr>
            <p:ph type="title"/>
          </p:nvPr>
        </p:nvSpPr>
        <p:spPr>
          <a:xfrm>
            <a:off x="838200" y="365125"/>
            <a:ext cx="10515600" cy="1325563"/>
          </a:xfrm>
        </p:spPr>
        <p:txBody>
          <a:bodyPr/>
          <a:lstStyle/>
          <a:p>
            <a:r>
              <a:rPr lang="en-US">
                <a:cs typeface="Calibri Light"/>
              </a:rPr>
              <a:t>Prefab Objects</a:t>
            </a:r>
            <a:br>
              <a:rPr lang="en-US">
                <a:cs typeface="Calibri Light"/>
              </a:rPr>
            </a:br>
            <a:r>
              <a:rPr lang="en-US" sz="2000">
                <a:cs typeface="Calibri Light"/>
              </a:rPr>
              <a:t>Creating custom Prefab Objects</a:t>
            </a:r>
            <a:endParaRPr lang="en-US" sz="2000"/>
          </a:p>
        </p:txBody>
      </p:sp>
      <p:pic>
        <p:nvPicPr>
          <p:cNvPr id="6" name="Picture 5" descr="A screenshot of a software program&#10;&#10;Description automatically generated">
            <a:extLst>
              <a:ext uri="{FF2B5EF4-FFF2-40B4-BE49-F238E27FC236}">
                <a16:creationId xmlns:a16="http://schemas.microsoft.com/office/drawing/2014/main" id="{C4DDB6EC-41DA-B150-CBF7-8CCEA10C257F}"/>
              </a:ext>
            </a:extLst>
          </p:cNvPr>
          <p:cNvPicPr>
            <a:picLocks noChangeAspect="1"/>
          </p:cNvPicPr>
          <p:nvPr/>
        </p:nvPicPr>
        <p:blipFill>
          <a:blip r:embed="rId2"/>
          <a:stretch>
            <a:fillRect/>
          </a:stretch>
        </p:blipFill>
        <p:spPr>
          <a:xfrm>
            <a:off x="6094282" y="1094254"/>
            <a:ext cx="5326228" cy="4663888"/>
          </a:xfrm>
          <a:prstGeom prst="rect">
            <a:avLst/>
          </a:prstGeom>
        </p:spPr>
      </p:pic>
      <p:sp>
        <p:nvSpPr>
          <p:cNvPr id="7" name="Oval 6">
            <a:extLst>
              <a:ext uri="{FF2B5EF4-FFF2-40B4-BE49-F238E27FC236}">
                <a16:creationId xmlns:a16="http://schemas.microsoft.com/office/drawing/2014/main" id="{91C02CEF-8C8C-D705-088E-17F71ABAF13C}"/>
              </a:ext>
            </a:extLst>
          </p:cNvPr>
          <p:cNvSpPr/>
          <p:nvPr/>
        </p:nvSpPr>
        <p:spPr>
          <a:xfrm>
            <a:off x="7320241" y="2179544"/>
            <a:ext cx="1983441" cy="39220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903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6BBD7-46C4-D41F-5EA3-725C10DF98A0}"/>
              </a:ext>
            </a:extLst>
          </p:cNvPr>
          <p:cNvSpPr>
            <a:spLocks noGrp="1"/>
          </p:cNvSpPr>
          <p:nvPr>
            <p:ph type="title"/>
          </p:nvPr>
        </p:nvSpPr>
        <p:spPr/>
        <p:txBody>
          <a:bodyPr/>
          <a:lstStyle/>
          <a:p>
            <a:r>
              <a:rPr lang="en-US">
                <a:cs typeface="Calibri Light"/>
              </a:rPr>
              <a:t>Prefab Objects</a:t>
            </a:r>
            <a:br>
              <a:rPr lang="en-US">
                <a:cs typeface="Calibri Light"/>
              </a:rPr>
            </a:br>
            <a:r>
              <a:rPr lang="en-US" sz="2000">
                <a:cs typeface="Calibri Light"/>
              </a:rPr>
              <a:t>Getting your Prefab Objects in a Space</a:t>
            </a:r>
          </a:p>
        </p:txBody>
      </p:sp>
      <p:sp>
        <p:nvSpPr>
          <p:cNvPr id="3" name="Content Placeholder 2">
            <a:extLst>
              <a:ext uri="{FF2B5EF4-FFF2-40B4-BE49-F238E27FC236}">
                <a16:creationId xmlns:a16="http://schemas.microsoft.com/office/drawing/2014/main" id="{BB50D935-BA44-8E25-FA57-C87F3A740011}"/>
              </a:ext>
            </a:extLst>
          </p:cNvPr>
          <p:cNvSpPr>
            <a:spLocks noGrp="1"/>
          </p:cNvSpPr>
          <p:nvPr>
            <p:ph idx="1"/>
          </p:nvPr>
        </p:nvSpPr>
        <p:spPr>
          <a:xfrm>
            <a:off x="838200" y="1825625"/>
            <a:ext cx="4935071" cy="4351338"/>
          </a:xfrm>
        </p:spPr>
        <p:txBody>
          <a:bodyPr vert="horz" lIns="91440" tIns="45720" rIns="91440" bIns="45720" rtlCol="0" anchor="t">
            <a:normAutofit/>
          </a:bodyPr>
          <a:lstStyle/>
          <a:p>
            <a:pPr marL="0" indent="0">
              <a:buNone/>
            </a:pPr>
            <a:r>
              <a:rPr lang="en-US">
                <a:cs typeface="Calibri" panose="020F0502020204030204"/>
              </a:rPr>
              <a:t>Go ahead and delete any instances of the Spatial Prefab Object in your scene. </a:t>
            </a:r>
            <a:endParaRPr lang="en-US"/>
          </a:p>
          <a:p>
            <a:pPr marL="0" indent="0">
              <a:buNone/>
            </a:pPr>
            <a:r>
              <a:rPr lang="en-US">
                <a:cs typeface="Calibri" panose="020F0502020204030204"/>
              </a:rPr>
              <a:t>When you bounce your scene to Spatial, any instances of Prefab Objects already in the scene will not instantiate as Prefab Objects.</a:t>
            </a:r>
          </a:p>
        </p:txBody>
      </p:sp>
      <p:pic>
        <p:nvPicPr>
          <p:cNvPr id="4" name="Picture 3">
            <a:extLst>
              <a:ext uri="{FF2B5EF4-FFF2-40B4-BE49-F238E27FC236}">
                <a16:creationId xmlns:a16="http://schemas.microsoft.com/office/drawing/2014/main" id="{4EB09DCD-17AB-565D-AA38-84A87F713640}"/>
              </a:ext>
            </a:extLst>
          </p:cNvPr>
          <p:cNvPicPr>
            <a:picLocks noChangeAspect="1"/>
          </p:cNvPicPr>
          <p:nvPr/>
        </p:nvPicPr>
        <p:blipFill>
          <a:blip r:embed="rId2"/>
          <a:stretch>
            <a:fillRect/>
          </a:stretch>
        </p:blipFill>
        <p:spPr>
          <a:xfrm>
            <a:off x="6011956" y="1555937"/>
            <a:ext cx="4930588" cy="3062567"/>
          </a:xfrm>
          <a:prstGeom prst="rect">
            <a:avLst/>
          </a:prstGeom>
        </p:spPr>
      </p:pic>
      <p:sp>
        <p:nvSpPr>
          <p:cNvPr id="5" name="TextBox 4">
            <a:extLst>
              <a:ext uri="{FF2B5EF4-FFF2-40B4-BE49-F238E27FC236}">
                <a16:creationId xmlns:a16="http://schemas.microsoft.com/office/drawing/2014/main" id="{1C091107-20B1-BCFD-33B3-20303587C8E3}"/>
              </a:ext>
            </a:extLst>
          </p:cNvPr>
          <p:cNvSpPr txBox="1"/>
          <p:nvPr/>
        </p:nvSpPr>
        <p:spPr>
          <a:xfrm>
            <a:off x="6011955" y="4686860"/>
            <a:ext cx="49109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 Prefab Object that you naively put in your scene before publishing will not have any of the functionality of a Prefab Object.</a:t>
            </a:r>
            <a:endParaRPr lang="en-US" dirty="0"/>
          </a:p>
        </p:txBody>
      </p:sp>
    </p:spTree>
    <p:extLst>
      <p:ext uri="{BB962C8B-B14F-4D97-AF65-F5344CB8AC3E}">
        <p14:creationId xmlns:p14="http://schemas.microsoft.com/office/powerpoint/2010/main" val="2957452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D152DB-25D7-A1D6-0CA3-7D655F32528A}"/>
              </a:ext>
            </a:extLst>
          </p:cNvPr>
          <p:cNvSpPr>
            <a:spLocks noGrp="1"/>
          </p:cNvSpPr>
          <p:nvPr>
            <p:ph idx="1"/>
          </p:nvPr>
        </p:nvSpPr>
        <p:spPr>
          <a:xfrm>
            <a:off x="838200" y="1836830"/>
            <a:ext cx="4890248" cy="4340133"/>
          </a:xfrm>
        </p:spPr>
        <p:txBody>
          <a:bodyPr vert="horz" lIns="91440" tIns="45720" rIns="91440" bIns="45720" rtlCol="0" anchor="t">
            <a:normAutofit/>
          </a:bodyPr>
          <a:lstStyle/>
          <a:p>
            <a:pPr marL="0" indent="0">
              <a:buNone/>
            </a:pPr>
            <a:r>
              <a:rPr lang="en-US">
                <a:cs typeface="Calibri" panose="020F0502020204030204"/>
              </a:rPr>
              <a:t>To see your custom Prefab Object in a Space, you have two options.</a:t>
            </a:r>
          </a:p>
          <a:p>
            <a:pPr marL="0" indent="0">
              <a:buNone/>
            </a:pPr>
            <a:r>
              <a:rPr lang="en-US">
                <a:cs typeface="Calibri" panose="020F0502020204030204"/>
              </a:rPr>
              <a:t>1: For any pre-existing Space you can add content to, you can add your custom Prefab from the Add Content menu. Look for it in the "Creator Toolkit" tab.</a:t>
            </a:r>
          </a:p>
        </p:txBody>
      </p:sp>
      <p:sp>
        <p:nvSpPr>
          <p:cNvPr id="5" name="Title 1">
            <a:extLst>
              <a:ext uri="{FF2B5EF4-FFF2-40B4-BE49-F238E27FC236}">
                <a16:creationId xmlns:a16="http://schemas.microsoft.com/office/drawing/2014/main" id="{7CC5D8DF-8543-AFB3-9290-F216304BA4EE}"/>
              </a:ext>
            </a:extLst>
          </p:cNvPr>
          <p:cNvSpPr>
            <a:spLocks noGrp="1"/>
          </p:cNvSpPr>
          <p:nvPr>
            <p:ph type="title"/>
          </p:nvPr>
        </p:nvSpPr>
        <p:spPr>
          <a:xfrm>
            <a:off x="838200" y="365125"/>
            <a:ext cx="10515600" cy="1325563"/>
          </a:xfrm>
        </p:spPr>
        <p:txBody>
          <a:bodyPr/>
          <a:lstStyle/>
          <a:p>
            <a:r>
              <a:rPr lang="en-US">
                <a:cs typeface="Calibri Light"/>
              </a:rPr>
              <a:t>Prefab Objects</a:t>
            </a:r>
            <a:br>
              <a:rPr lang="en-US">
                <a:cs typeface="Calibri Light"/>
              </a:rPr>
            </a:br>
            <a:r>
              <a:rPr lang="en-US" sz="2000">
                <a:cs typeface="Calibri Light"/>
              </a:rPr>
              <a:t>Getting your Prefab Objects in a Space</a:t>
            </a:r>
            <a:endParaRPr lang="en-US">
              <a:cs typeface="Calibri Light" panose="020F0302020204030204"/>
            </a:endParaRPr>
          </a:p>
        </p:txBody>
      </p:sp>
      <p:pic>
        <p:nvPicPr>
          <p:cNvPr id="6" name="Picture 5" descr="A screenshot of a computer&#10;&#10;Description automatically generated">
            <a:extLst>
              <a:ext uri="{FF2B5EF4-FFF2-40B4-BE49-F238E27FC236}">
                <a16:creationId xmlns:a16="http://schemas.microsoft.com/office/drawing/2014/main" id="{C6311604-2536-6960-1F45-9A020107BD5A}"/>
              </a:ext>
            </a:extLst>
          </p:cNvPr>
          <p:cNvPicPr>
            <a:picLocks noChangeAspect="1"/>
          </p:cNvPicPr>
          <p:nvPr/>
        </p:nvPicPr>
        <p:blipFill>
          <a:blip r:embed="rId2"/>
          <a:stretch>
            <a:fillRect/>
          </a:stretch>
        </p:blipFill>
        <p:spPr>
          <a:xfrm>
            <a:off x="6786402" y="365871"/>
            <a:ext cx="3790713" cy="2960595"/>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6A3242FF-AA69-CB69-495E-ACB284C4AAFE}"/>
              </a:ext>
            </a:extLst>
          </p:cNvPr>
          <p:cNvPicPr>
            <a:picLocks noChangeAspect="1"/>
          </p:cNvPicPr>
          <p:nvPr/>
        </p:nvPicPr>
        <p:blipFill rotWithShape="1">
          <a:blip r:embed="rId3"/>
          <a:srcRect l="27951" b="377"/>
          <a:stretch/>
        </p:blipFill>
        <p:spPr>
          <a:xfrm>
            <a:off x="6617697" y="3691269"/>
            <a:ext cx="4392089" cy="2787450"/>
          </a:xfrm>
          <a:prstGeom prst="rect">
            <a:avLst/>
          </a:prstGeom>
        </p:spPr>
      </p:pic>
      <p:sp>
        <p:nvSpPr>
          <p:cNvPr id="8" name="Arrow: Down 7">
            <a:extLst>
              <a:ext uri="{FF2B5EF4-FFF2-40B4-BE49-F238E27FC236}">
                <a16:creationId xmlns:a16="http://schemas.microsoft.com/office/drawing/2014/main" id="{B9F7CDF7-28F4-00C2-2FEE-31AABBFE8213}"/>
              </a:ext>
            </a:extLst>
          </p:cNvPr>
          <p:cNvSpPr/>
          <p:nvPr/>
        </p:nvSpPr>
        <p:spPr>
          <a:xfrm>
            <a:off x="8255933" y="3014382"/>
            <a:ext cx="560294" cy="840441"/>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751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E18BD-62D2-783F-F44D-15A0F28653BB}"/>
              </a:ext>
            </a:extLst>
          </p:cNvPr>
          <p:cNvSpPr>
            <a:spLocks noGrp="1"/>
          </p:cNvSpPr>
          <p:nvPr>
            <p:ph type="title"/>
          </p:nvPr>
        </p:nvSpPr>
        <p:spPr/>
        <p:txBody>
          <a:bodyPr/>
          <a:lstStyle/>
          <a:p>
            <a:r>
              <a:rPr lang="en-US">
                <a:cs typeface="Calibri Light"/>
              </a:rPr>
              <a:t>Prefab Objects</a:t>
            </a:r>
            <a:br>
              <a:rPr lang="en-US">
                <a:cs typeface="Calibri Light"/>
              </a:rPr>
            </a:br>
            <a:r>
              <a:rPr lang="en-US" sz="2000">
                <a:cs typeface="Calibri Light" panose="020F0302020204030204"/>
              </a:rPr>
              <a:t>Getting your Prefab Objects in a Space</a:t>
            </a:r>
          </a:p>
        </p:txBody>
      </p:sp>
      <p:sp>
        <p:nvSpPr>
          <p:cNvPr id="3" name="Content Placeholder 2">
            <a:extLst>
              <a:ext uri="{FF2B5EF4-FFF2-40B4-BE49-F238E27FC236}">
                <a16:creationId xmlns:a16="http://schemas.microsoft.com/office/drawing/2014/main" id="{F7F4EE5D-3E05-6CDA-BAC3-90022A3EF21C}"/>
              </a:ext>
            </a:extLst>
          </p:cNvPr>
          <p:cNvSpPr>
            <a:spLocks noGrp="1"/>
          </p:cNvSpPr>
          <p:nvPr>
            <p:ph idx="1"/>
          </p:nvPr>
        </p:nvSpPr>
        <p:spPr>
          <a:xfrm>
            <a:off x="838200" y="1825625"/>
            <a:ext cx="5260042" cy="4351338"/>
          </a:xfrm>
        </p:spPr>
        <p:txBody>
          <a:bodyPr vert="horz" lIns="91440" tIns="45720" rIns="91440" bIns="45720" rtlCol="0" anchor="t">
            <a:normAutofit/>
          </a:bodyPr>
          <a:lstStyle/>
          <a:p>
            <a:pPr marL="0" indent="0">
              <a:buNone/>
            </a:pPr>
            <a:endParaRPr lang="en-US">
              <a:cs typeface="Calibri" panose="020F0502020204030204"/>
            </a:endParaRPr>
          </a:p>
          <a:p>
            <a:pPr marL="0" indent="0">
              <a:buNone/>
            </a:pPr>
            <a:r>
              <a:rPr lang="en-US" dirty="0">
                <a:cs typeface="Calibri" panose="020F0502020204030204"/>
              </a:rPr>
              <a:t>2: In any existing Spatial project, you can instantiate Prefab Objects using a visual script in Unity.</a:t>
            </a:r>
            <a:endParaRPr lang="en-US" dirty="0"/>
          </a:p>
          <a:p>
            <a:pPr marL="0" indent="0">
              <a:buNone/>
            </a:pPr>
            <a:r>
              <a:rPr lang="en-US" dirty="0">
                <a:cs typeface="Calibri" panose="020F0502020204030204"/>
              </a:rPr>
              <a:t>This is more complicated, but it is the only way to have a Space loaded with Prefab Objects automatically.</a:t>
            </a:r>
          </a:p>
        </p:txBody>
      </p:sp>
      <p:pic>
        <p:nvPicPr>
          <p:cNvPr id="4" name="Picture 3" descr="A screenshot of a graph&#10;&#10;Description automatically generated">
            <a:extLst>
              <a:ext uri="{FF2B5EF4-FFF2-40B4-BE49-F238E27FC236}">
                <a16:creationId xmlns:a16="http://schemas.microsoft.com/office/drawing/2014/main" id="{9C4E6D5E-1563-8816-D0D2-AD1153CE8C7F}"/>
              </a:ext>
            </a:extLst>
          </p:cNvPr>
          <p:cNvPicPr>
            <a:picLocks noChangeAspect="1"/>
          </p:cNvPicPr>
          <p:nvPr/>
        </p:nvPicPr>
        <p:blipFill>
          <a:blip r:embed="rId2"/>
          <a:stretch>
            <a:fillRect/>
          </a:stretch>
        </p:blipFill>
        <p:spPr>
          <a:xfrm>
            <a:off x="6154830" y="2231091"/>
            <a:ext cx="5743014" cy="2653552"/>
          </a:xfrm>
          <a:prstGeom prst="rect">
            <a:avLst/>
          </a:prstGeom>
        </p:spPr>
      </p:pic>
    </p:spTree>
    <p:extLst>
      <p:ext uri="{BB962C8B-B14F-4D97-AF65-F5344CB8AC3E}">
        <p14:creationId xmlns:p14="http://schemas.microsoft.com/office/powerpoint/2010/main" val="266540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325EB-E9DD-0367-966F-E651D63DE5A5}"/>
              </a:ext>
            </a:extLst>
          </p:cNvPr>
          <p:cNvSpPr>
            <a:spLocks noGrp="1"/>
          </p:cNvSpPr>
          <p:nvPr>
            <p:ph type="title"/>
          </p:nvPr>
        </p:nvSpPr>
        <p:spPr/>
        <p:txBody>
          <a:bodyPr/>
          <a:lstStyle/>
          <a:p>
            <a:r>
              <a:rPr lang="en-US">
                <a:cs typeface="Calibri Light"/>
              </a:rPr>
              <a:t>Prefab Objects</a:t>
            </a:r>
            <a:br>
              <a:rPr lang="en-US">
                <a:cs typeface="Calibri Light"/>
              </a:rPr>
            </a:br>
            <a:r>
              <a:rPr lang="en-US" sz="2000">
                <a:cs typeface="Calibri Light"/>
              </a:rPr>
              <a:t>Getting your Prefab Objects in a Space</a:t>
            </a:r>
            <a:endParaRPr lang="en-US" sz="2000"/>
          </a:p>
        </p:txBody>
      </p:sp>
      <p:sp>
        <p:nvSpPr>
          <p:cNvPr id="3" name="Content Placeholder 2">
            <a:extLst>
              <a:ext uri="{FF2B5EF4-FFF2-40B4-BE49-F238E27FC236}">
                <a16:creationId xmlns:a16="http://schemas.microsoft.com/office/drawing/2014/main" id="{99CBEF4B-1FFC-BABC-E363-792821C99BA1}"/>
              </a:ext>
            </a:extLst>
          </p:cNvPr>
          <p:cNvSpPr>
            <a:spLocks noGrp="1"/>
          </p:cNvSpPr>
          <p:nvPr>
            <p:ph idx="1"/>
          </p:nvPr>
        </p:nvSpPr>
        <p:spPr>
          <a:xfrm>
            <a:off x="838200" y="1825625"/>
            <a:ext cx="10829365" cy="4351338"/>
          </a:xfrm>
        </p:spPr>
        <p:txBody>
          <a:bodyPr vert="horz" lIns="91440" tIns="45720" rIns="91440" bIns="45720" rtlCol="0" anchor="t">
            <a:normAutofit/>
          </a:bodyPr>
          <a:lstStyle/>
          <a:p>
            <a:pPr marL="0" indent="0">
              <a:buNone/>
            </a:pPr>
            <a:r>
              <a:rPr lang="en-US">
                <a:cs typeface="Calibri" panose="020F0502020204030204"/>
              </a:rPr>
              <a:t>For a script that instantiates Spatial Prefab Objects, it is best practice to apply it to an empty object in the scene, called something like "Prefab Manager". This way, we can better organize our scripts.</a:t>
            </a:r>
            <a:endParaRPr lang="en-US"/>
          </a:p>
        </p:txBody>
      </p:sp>
      <p:pic>
        <p:nvPicPr>
          <p:cNvPr id="4" name="Picture 3" descr="A screenshot of a computer&#10;&#10;Description automatically generated">
            <a:extLst>
              <a:ext uri="{FF2B5EF4-FFF2-40B4-BE49-F238E27FC236}">
                <a16:creationId xmlns:a16="http://schemas.microsoft.com/office/drawing/2014/main" id="{9E222EB6-7D38-A991-20E6-B9B444959F25}"/>
              </a:ext>
            </a:extLst>
          </p:cNvPr>
          <p:cNvPicPr>
            <a:picLocks noChangeAspect="1"/>
          </p:cNvPicPr>
          <p:nvPr/>
        </p:nvPicPr>
        <p:blipFill rotWithShape="1">
          <a:blip r:embed="rId2"/>
          <a:srcRect b="39130"/>
          <a:stretch/>
        </p:blipFill>
        <p:spPr>
          <a:xfrm>
            <a:off x="417421" y="3166682"/>
            <a:ext cx="11486027" cy="3293287"/>
          </a:xfrm>
          <a:prstGeom prst="rect">
            <a:avLst/>
          </a:prstGeom>
        </p:spPr>
      </p:pic>
      <p:sp>
        <p:nvSpPr>
          <p:cNvPr id="5" name="Oval 4">
            <a:extLst>
              <a:ext uri="{FF2B5EF4-FFF2-40B4-BE49-F238E27FC236}">
                <a16:creationId xmlns:a16="http://schemas.microsoft.com/office/drawing/2014/main" id="{1971F31A-8F07-A8C8-6C21-8A2AE876E06C}"/>
              </a:ext>
            </a:extLst>
          </p:cNvPr>
          <p:cNvSpPr/>
          <p:nvPr/>
        </p:nvSpPr>
        <p:spPr>
          <a:xfrm>
            <a:off x="661147" y="5056653"/>
            <a:ext cx="1176617" cy="28014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B6F30DD-5DF0-7D9D-555A-8BDD94F756CB}"/>
              </a:ext>
            </a:extLst>
          </p:cNvPr>
          <p:cNvSpPr/>
          <p:nvPr/>
        </p:nvSpPr>
        <p:spPr>
          <a:xfrm>
            <a:off x="9043146" y="5056653"/>
            <a:ext cx="2947146" cy="12998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563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BCD9F1-B4FB-A1CA-87CF-A719B325F2B9}"/>
              </a:ext>
            </a:extLst>
          </p:cNvPr>
          <p:cNvSpPr>
            <a:spLocks noGrp="1"/>
          </p:cNvSpPr>
          <p:nvPr>
            <p:ph idx="1"/>
          </p:nvPr>
        </p:nvSpPr>
        <p:spPr>
          <a:xfrm>
            <a:off x="838200" y="1825625"/>
            <a:ext cx="4912660" cy="4351338"/>
          </a:xfrm>
        </p:spPr>
        <p:txBody>
          <a:bodyPr vert="horz" lIns="91440" tIns="45720" rIns="91440" bIns="45720" rtlCol="0" anchor="t">
            <a:normAutofit/>
          </a:bodyPr>
          <a:lstStyle/>
          <a:p>
            <a:pPr marL="0" indent="0">
              <a:buNone/>
            </a:pPr>
            <a:r>
              <a:rPr lang="en-US">
                <a:cs typeface="Calibri" panose="020F0502020204030204"/>
              </a:rPr>
              <a:t>Inside the graph, you can add a node called "Spatial: Spawn Prefab Object". It asks for a SKU code, which is generated for each Prefab Object when it is published for the first time.</a:t>
            </a:r>
          </a:p>
          <a:p>
            <a:pPr marL="0" indent="0">
              <a:buNone/>
            </a:pPr>
            <a:r>
              <a:rPr lang="en-US">
                <a:cs typeface="Calibri" panose="020F0502020204030204"/>
              </a:rPr>
              <a:t>Find this code by clicking "Publishing" and then selecting your Prefab Object, or you can find it </a:t>
            </a:r>
            <a:r>
              <a:rPr lang="en-US">
                <a:cs typeface="Calibri" panose="020F0502020204030204"/>
                <a:hlinkClick r:id="rId2"/>
              </a:rPr>
              <a:t>here</a:t>
            </a:r>
            <a:r>
              <a:rPr lang="en-US">
                <a:cs typeface="Calibri" panose="020F0502020204030204"/>
              </a:rPr>
              <a:t>.</a:t>
            </a:r>
          </a:p>
        </p:txBody>
      </p:sp>
      <p:sp>
        <p:nvSpPr>
          <p:cNvPr id="5" name="Title 1">
            <a:extLst>
              <a:ext uri="{FF2B5EF4-FFF2-40B4-BE49-F238E27FC236}">
                <a16:creationId xmlns:a16="http://schemas.microsoft.com/office/drawing/2014/main" id="{F5D05E87-41DC-FD5E-3245-50D438393854}"/>
              </a:ext>
            </a:extLst>
          </p:cNvPr>
          <p:cNvSpPr>
            <a:spLocks noGrp="1"/>
          </p:cNvSpPr>
          <p:nvPr>
            <p:ph type="title"/>
          </p:nvPr>
        </p:nvSpPr>
        <p:spPr>
          <a:xfrm>
            <a:off x="838200" y="365125"/>
            <a:ext cx="10515600" cy="1325563"/>
          </a:xfrm>
        </p:spPr>
        <p:txBody>
          <a:bodyPr/>
          <a:lstStyle/>
          <a:p>
            <a:r>
              <a:rPr lang="en-US">
                <a:cs typeface="Calibri Light"/>
              </a:rPr>
              <a:t>Prefab Objects</a:t>
            </a:r>
            <a:br>
              <a:rPr lang="en-US">
                <a:cs typeface="Calibri Light"/>
              </a:rPr>
            </a:br>
            <a:r>
              <a:rPr lang="en-US" sz="2000">
                <a:cs typeface="Calibri Light"/>
              </a:rPr>
              <a:t>Getting your Prefab Objects in a Space</a:t>
            </a:r>
            <a:endParaRPr lang="en-US">
              <a:cs typeface="Calibri Light" panose="020F0302020204030204"/>
            </a:endParaRPr>
          </a:p>
        </p:txBody>
      </p:sp>
      <p:pic>
        <p:nvPicPr>
          <p:cNvPr id="6" name="Picture 5" descr="A screenshot of a computer&#10;&#10;Description automatically generated">
            <a:extLst>
              <a:ext uri="{FF2B5EF4-FFF2-40B4-BE49-F238E27FC236}">
                <a16:creationId xmlns:a16="http://schemas.microsoft.com/office/drawing/2014/main" id="{AF07D5CB-21FA-2E53-0B54-121F13499D57}"/>
              </a:ext>
            </a:extLst>
          </p:cNvPr>
          <p:cNvPicPr>
            <a:picLocks noChangeAspect="1"/>
          </p:cNvPicPr>
          <p:nvPr/>
        </p:nvPicPr>
        <p:blipFill>
          <a:blip r:embed="rId3"/>
          <a:stretch>
            <a:fillRect/>
          </a:stretch>
        </p:blipFill>
        <p:spPr>
          <a:xfrm>
            <a:off x="5929058" y="1346387"/>
            <a:ext cx="5695898" cy="4663888"/>
          </a:xfrm>
          <a:prstGeom prst="rect">
            <a:avLst/>
          </a:prstGeom>
        </p:spPr>
      </p:pic>
    </p:spTree>
    <p:extLst>
      <p:ext uri="{BB962C8B-B14F-4D97-AF65-F5344CB8AC3E}">
        <p14:creationId xmlns:p14="http://schemas.microsoft.com/office/powerpoint/2010/main" val="4027173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5D9D6A-0276-103E-3AF6-A25891F0C05A}"/>
              </a:ext>
            </a:extLst>
          </p:cNvPr>
          <p:cNvSpPr>
            <a:spLocks noGrp="1"/>
          </p:cNvSpPr>
          <p:nvPr>
            <p:ph idx="1"/>
          </p:nvPr>
        </p:nvSpPr>
        <p:spPr>
          <a:xfrm>
            <a:off x="838200" y="1825625"/>
            <a:ext cx="4901454" cy="4351338"/>
          </a:xfrm>
        </p:spPr>
        <p:txBody>
          <a:bodyPr vert="horz" lIns="91440" tIns="45720" rIns="91440" bIns="45720" rtlCol="0" anchor="t">
            <a:normAutofit fontScale="92500"/>
          </a:bodyPr>
          <a:lstStyle/>
          <a:p>
            <a:pPr marL="0" indent="0">
              <a:buNone/>
            </a:pPr>
            <a:r>
              <a:rPr lang="en-US" dirty="0">
                <a:cs typeface="Calibri" panose="020F0502020204030204"/>
              </a:rPr>
              <a:t>Now our Spatial Prefab Object instantiates in our Space every time it is started.</a:t>
            </a:r>
          </a:p>
          <a:p>
            <a:pPr marL="0" indent="0">
              <a:buNone/>
            </a:pPr>
            <a:r>
              <a:rPr lang="en-US" dirty="0">
                <a:cs typeface="Calibri" panose="020F0502020204030204"/>
              </a:rPr>
              <a:t>Starting your room doesn't delete all the Prefabs, so restarting multiple times can result in multiple copies of the Prefab.</a:t>
            </a:r>
          </a:p>
          <a:p>
            <a:pPr marL="0" indent="0">
              <a:buNone/>
            </a:pPr>
            <a:r>
              <a:rPr lang="en-US" dirty="0">
                <a:cs typeface="Calibri" panose="020F0502020204030204"/>
              </a:rPr>
              <a:t>Deal with this as you see fit (perhaps your script deletes all Prefab Objects before it instantiates any).</a:t>
            </a:r>
          </a:p>
        </p:txBody>
      </p:sp>
      <p:sp>
        <p:nvSpPr>
          <p:cNvPr id="5" name="Title 1">
            <a:extLst>
              <a:ext uri="{FF2B5EF4-FFF2-40B4-BE49-F238E27FC236}">
                <a16:creationId xmlns:a16="http://schemas.microsoft.com/office/drawing/2014/main" id="{FDA569BD-4F42-F69F-B47C-45188807FEAF}"/>
              </a:ext>
            </a:extLst>
          </p:cNvPr>
          <p:cNvSpPr>
            <a:spLocks noGrp="1"/>
          </p:cNvSpPr>
          <p:nvPr>
            <p:ph type="title"/>
          </p:nvPr>
        </p:nvSpPr>
        <p:spPr>
          <a:xfrm>
            <a:off x="838200" y="365125"/>
            <a:ext cx="10515600" cy="1325563"/>
          </a:xfrm>
        </p:spPr>
        <p:txBody>
          <a:bodyPr/>
          <a:lstStyle/>
          <a:p>
            <a:r>
              <a:rPr lang="en-US">
                <a:cs typeface="Calibri Light"/>
              </a:rPr>
              <a:t>Prefab Objects</a:t>
            </a:r>
            <a:br>
              <a:rPr lang="en-US">
                <a:cs typeface="Calibri Light"/>
              </a:rPr>
            </a:br>
            <a:r>
              <a:rPr lang="en-US" sz="2000">
                <a:cs typeface="Calibri Light"/>
              </a:rPr>
              <a:t>Getting your Prefab Objects in a Space</a:t>
            </a:r>
            <a:endParaRPr lang="en-US">
              <a:cs typeface="Calibri Light" panose="020F0302020204030204"/>
            </a:endParaRPr>
          </a:p>
        </p:txBody>
      </p:sp>
      <p:pic>
        <p:nvPicPr>
          <p:cNvPr id="6" name="Picture 5" descr="A person standing in front of a yellow couch and red cubes&#10;&#10;Description automatically generated">
            <a:extLst>
              <a:ext uri="{FF2B5EF4-FFF2-40B4-BE49-F238E27FC236}">
                <a16:creationId xmlns:a16="http://schemas.microsoft.com/office/drawing/2014/main" id="{14DB0F89-A482-C5C8-8048-804DE8997D6F}"/>
              </a:ext>
            </a:extLst>
          </p:cNvPr>
          <p:cNvPicPr>
            <a:picLocks noChangeAspect="1"/>
          </p:cNvPicPr>
          <p:nvPr/>
        </p:nvPicPr>
        <p:blipFill>
          <a:blip r:embed="rId3"/>
          <a:stretch>
            <a:fillRect/>
          </a:stretch>
        </p:blipFill>
        <p:spPr>
          <a:xfrm>
            <a:off x="9129993" y="4039720"/>
            <a:ext cx="2385309" cy="2153770"/>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2A7015CE-2F88-06A6-3491-4D590C58462B}"/>
              </a:ext>
            </a:extLst>
          </p:cNvPr>
          <p:cNvPicPr>
            <a:picLocks noChangeAspect="1"/>
          </p:cNvPicPr>
          <p:nvPr/>
        </p:nvPicPr>
        <p:blipFill>
          <a:blip r:embed="rId4"/>
          <a:stretch>
            <a:fillRect/>
          </a:stretch>
        </p:blipFill>
        <p:spPr>
          <a:xfrm>
            <a:off x="5824257" y="487456"/>
            <a:ext cx="6152029" cy="3400066"/>
          </a:xfrm>
          <a:prstGeom prst="rect">
            <a:avLst/>
          </a:prstGeom>
        </p:spPr>
      </p:pic>
      <p:pic>
        <p:nvPicPr>
          <p:cNvPr id="8" name="Picture 7" descr="A person standing next to a red cube&#10;&#10;Description automatically generated">
            <a:extLst>
              <a:ext uri="{FF2B5EF4-FFF2-40B4-BE49-F238E27FC236}">
                <a16:creationId xmlns:a16="http://schemas.microsoft.com/office/drawing/2014/main" id="{A4A20ECC-11E5-9F7B-AAB4-5399B00D0BEA}"/>
              </a:ext>
            </a:extLst>
          </p:cNvPr>
          <p:cNvPicPr>
            <a:picLocks noChangeAspect="1"/>
          </p:cNvPicPr>
          <p:nvPr/>
        </p:nvPicPr>
        <p:blipFill>
          <a:blip r:embed="rId5"/>
          <a:stretch>
            <a:fillRect/>
          </a:stretch>
        </p:blipFill>
        <p:spPr>
          <a:xfrm>
            <a:off x="5824257" y="4073338"/>
            <a:ext cx="2865888" cy="2086536"/>
          </a:xfrm>
          <a:prstGeom prst="rect">
            <a:avLst/>
          </a:prstGeom>
        </p:spPr>
      </p:pic>
      <p:sp>
        <p:nvSpPr>
          <p:cNvPr id="9" name="Arrow: Down 8">
            <a:extLst>
              <a:ext uri="{FF2B5EF4-FFF2-40B4-BE49-F238E27FC236}">
                <a16:creationId xmlns:a16="http://schemas.microsoft.com/office/drawing/2014/main" id="{FB06C75A-454E-342A-36A0-158C4A12CFD5}"/>
              </a:ext>
            </a:extLst>
          </p:cNvPr>
          <p:cNvSpPr/>
          <p:nvPr/>
        </p:nvSpPr>
        <p:spPr>
          <a:xfrm>
            <a:off x="6737536" y="3543860"/>
            <a:ext cx="560294" cy="683558"/>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1CB7A3AE-B4EB-8276-24E6-119216EFDCB5}"/>
              </a:ext>
            </a:extLst>
          </p:cNvPr>
          <p:cNvSpPr/>
          <p:nvPr/>
        </p:nvSpPr>
        <p:spPr>
          <a:xfrm>
            <a:off x="8460441" y="4930588"/>
            <a:ext cx="739588" cy="42582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AFC3EC1-49B5-A5AD-48EB-8250B0F796CC}"/>
              </a:ext>
            </a:extLst>
          </p:cNvPr>
          <p:cNvSpPr txBox="1"/>
          <p:nvPr/>
        </p:nvSpPr>
        <p:spPr>
          <a:xfrm rot="-1020000">
            <a:off x="9196331" y="4415141"/>
            <a:ext cx="3753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cs typeface="Calibri"/>
              </a:rPr>
              <a:t>?</a:t>
            </a:r>
          </a:p>
        </p:txBody>
      </p:sp>
      <p:sp>
        <p:nvSpPr>
          <p:cNvPr id="12" name="TextBox 11">
            <a:extLst>
              <a:ext uri="{FF2B5EF4-FFF2-40B4-BE49-F238E27FC236}">
                <a16:creationId xmlns:a16="http://schemas.microsoft.com/office/drawing/2014/main" id="{C09CC5AE-F613-B7EA-DD5D-C8B0C1763F8E}"/>
              </a:ext>
            </a:extLst>
          </p:cNvPr>
          <p:cNvSpPr txBox="1"/>
          <p:nvPr/>
        </p:nvSpPr>
        <p:spPr>
          <a:xfrm>
            <a:off x="5734611" y="6210859"/>
            <a:ext cx="61772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Clicking "Test Active Scene" will trigger the On Start event. Therefore, testing 3 times will result in 3 On Start triggers.</a:t>
            </a:r>
            <a:endParaRPr lang="en-US" dirty="0"/>
          </a:p>
        </p:txBody>
      </p:sp>
    </p:spTree>
    <p:extLst>
      <p:ext uri="{BB962C8B-B14F-4D97-AF65-F5344CB8AC3E}">
        <p14:creationId xmlns:p14="http://schemas.microsoft.com/office/powerpoint/2010/main" val="874430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6B0A-1E4E-0E88-170D-BAB250A13EDB}"/>
              </a:ext>
            </a:extLst>
          </p:cNvPr>
          <p:cNvSpPr>
            <a:spLocks noGrp="1"/>
          </p:cNvSpPr>
          <p:nvPr>
            <p:ph type="title"/>
          </p:nvPr>
        </p:nvSpPr>
        <p:spPr/>
        <p:txBody>
          <a:bodyPr/>
          <a:lstStyle/>
          <a:p>
            <a:r>
              <a:rPr lang="en-US" dirty="0">
                <a:ea typeface="Calibri Light"/>
                <a:cs typeface="Calibri Light"/>
              </a:rPr>
              <a:t>Prefab Objects</a:t>
            </a:r>
            <a:br>
              <a:rPr lang="en-US" sz="2000" dirty="0">
                <a:ea typeface="Calibri Light"/>
                <a:cs typeface="Calibri Light"/>
              </a:rPr>
            </a:br>
            <a:r>
              <a:rPr lang="en-US" sz="2000" dirty="0">
                <a:ea typeface="Calibri Light"/>
                <a:cs typeface="Calibri Light"/>
              </a:rPr>
              <a:t>Prefab Objects Limitations</a:t>
            </a:r>
            <a:endParaRPr lang="en-US" sz="2000" dirty="0"/>
          </a:p>
        </p:txBody>
      </p:sp>
      <p:sp>
        <p:nvSpPr>
          <p:cNvPr id="3" name="Content Placeholder 2">
            <a:extLst>
              <a:ext uri="{FF2B5EF4-FFF2-40B4-BE49-F238E27FC236}">
                <a16:creationId xmlns:a16="http://schemas.microsoft.com/office/drawing/2014/main" id="{178FA918-B569-AD02-61D5-20A80C93631D}"/>
              </a:ext>
            </a:extLst>
          </p:cNvPr>
          <p:cNvSpPr>
            <a:spLocks noGrp="1"/>
          </p:cNvSpPr>
          <p:nvPr>
            <p:ph idx="1"/>
          </p:nvPr>
        </p:nvSpPr>
        <p:spPr>
          <a:xfrm>
            <a:off x="838200" y="1825625"/>
            <a:ext cx="5452821" cy="4351338"/>
          </a:xfrm>
        </p:spPr>
        <p:txBody>
          <a:bodyPr vert="horz" lIns="91440" tIns="45720" rIns="91440" bIns="45720" rtlCol="0" anchor="t">
            <a:normAutofit/>
          </a:bodyPr>
          <a:lstStyle/>
          <a:p>
            <a:pPr marL="0" indent="0">
              <a:buNone/>
            </a:pPr>
            <a:r>
              <a:rPr lang="en-US" dirty="0">
                <a:ea typeface="Calibri" panose="020F0502020204030204"/>
                <a:cs typeface="Calibri" panose="020F0502020204030204"/>
              </a:rPr>
              <a:t>Prefab Objects cannot use Unity's scene variables.</a:t>
            </a:r>
          </a:p>
          <a:p>
            <a:pPr marL="0" indent="0">
              <a:buNone/>
            </a:pPr>
            <a:r>
              <a:rPr lang="en-US" dirty="0">
                <a:ea typeface="Calibri" panose="020F0502020204030204"/>
                <a:cs typeface="Calibri" panose="020F0502020204030204"/>
              </a:rPr>
              <a:t>Therefore, in order to make variables that are global for Prefab objects, we need to make use of the Spatial Data Store script nodes.</a:t>
            </a:r>
          </a:p>
          <a:p>
            <a:pPr marL="0" indent="0">
              <a:buNone/>
            </a:pPr>
            <a:r>
              <a:rPr lang="en-US" dirty="0">
                <a:ea typeface="Calibri" panose="020F0502020204030204"/>
                <a:cs typeface="Calibri" panose="020F0502020204030204"/>
              </a:rPr>
              <a:t>For more information about Spatial Data Store, go back to </a:t>
            </a:r>
            <a:r>
              <a:rPr lang="en-US" dirty="0">
                <a:ea typeface="Calibri" panose="020F0502020204030204"/>
                <a:cs typeface="Calibri" panose="020F0502020204030204"/>
                <a:hlinkClick r:id="rId2"/>
              </a:rPr>
              <a:t>slide 17</a:t>
            </a:r>
            <a:r>
              <a:rPr lang="en-US" dirty="0">
                <a:ea typeface="Calibri" panose="020F0502020204030204"/>
                <a:cs typeface="Calibri" panose="020F0502020204030204"/>
              </a:rPr>
              <a:t> or visit </a:t>
            </a:r>
            <a:r>
              <a:rPr lang="en-US" dirty="0">
                <a:ea typeface="Calibri" panose="020F0502020204030204"/>
                <a:cs typeface="Calibri" panose="020F0502020204030204"/>
                <a:hlinkClick r:id="rId3"/>
              </a:rPr>
              <a:t>Spatial's documentation</a:t>
            </a:r>
            <a:r>
              <a:rPr lang="en-US" dirty="0">
                <a:ea typeface="Calibri" panose="020F0502020204030204"/>
                <a:cs typeface="Calibri" panose="020F0502020204030204"/>
              </a:rPr>
              <a:t>.</a:t>
            </a:r>
          </a:p>
        </p:txBody>
      </p:sp>
    </p:spTree>
    <p:extLst>
      <p:ext uri="{BB962C8B-B14F-4D97-AF65-F5344CB8AC3E}">
        <p14:creationId xmlns:p14="http://schemas.microsoft.com/office/powerpoint/2010/main" val="925832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4D85-0363-B83D-A338-31112312FD96}"/>
              </a:ext>
            </a:extLst>
          </p:cNvPr>
          <p:cNvSpPr>
            <a:spLocks noGrp="1"/>
          </p:cNvSpPr>
          <p:nvPr>
            <p:ph type="title"/>
          </p:nvPr>
        </p:nvSpPr>
        <p:spPr/>
        <p:txBody>
          <a:bodyPr/>
          <a:lstStyle/>
          <a:p>
            <a:r>
              <a:rPr lang="en-US" dirty="0">
                <a:cs typeface="Calibri Light"/>
              </a:rPr>
              <a:t>Basics</a:t>
            </a:r>
            <a:br>
              <a:rPr lang="en-US" dirty="0">
                <a:cs typeface="Calibri Light"/>
              </a:rPr>
            </a:br>
            <a:r>
              <a:rPr lang="en-US" sz="2000" dirty="0">
                <a:cs typeface="Calibri Light"/>
              </a:rPr>
              <a:t>How do we add Scripts to Objects?</a:t>
            </a:r>
          </a:p>
        </p:txBody>
      </p:sp>
      <p:sp>
        <p:nvSpPr>
          <p:cNvPr id="3" name="Content Placeholder 2">
            <a:extLst>
              <a:ext uri="{FF2B5EF4-FFF2-40B4-BE49-F238E27FC236}">
                <a16:creationId xmlns:a16="http://schemas.microsoft.com/office/drawing/2014/main" id="{BA023C2D-F344-B328-0FBF-2B0C16DBC061}"/>
              </a:ext>
            </a:extLst>
          </p:cNvPr>
          <p:cNvSpPr>
            <a:spLocks noGrp="1"/>
          </p:cNvSpPr>
          <p:nvPr>
            <p:ph idx="1"/>
          </p:nvPr>
        </p:nvSpPr>
        <p:spPr>
          <a:xfrm>
            <a:off x="838200" y="1825625"/>
            <a:ext cx="4634249" cy="4351338"/>
          </a:xfrm>
        </p:spPr>
        <p:txBody>
          <a:bodyPr vert="horz" lIns="91440" tIns="45720" rIns="91440" bIns="45720" rtlCol="0" anchor="t">
            <a:normAutofit/>
          </a:bodyPr>
          <a:lstStyle/>
          <a:p>
            <a:pPr marL="0" indent="0">
              <a:buNone/>
            </a:pPr>
            <a:r>
              <a:rPr lang="en-US">
                <a:cs typeface="Calibri"/>
              </a:rPr>
              <a:t>Scripts must be added to objects inside of your Spatial project in Unity Editor.</a:t>
            </a:r>
          </a:p>
          <a:p>
            <a:pPr marL="0" indent="0">
              <a:buNone/>
            </a:pPr>
            <a:r>
              <a:rPr lang="en-US">
                <a:cs typeface="Calibri"/>
              </a:rPr>
              <a:t>To learn how to create Spatial projects in Unity, see my documentation on </a:t>
            </a:r>
            <a:r>
              <a:rPr lang="en-US">
                <a:cs typeface="Calibri"/>
                <a:hlinkClick r:id="rId2"/>
              </a:rPr>
              <a:t>Creating Spaces</a:t>
            </a:r>
            <a:r>
              <a:rPr lang="en-US">
                <a:cs typeface="Calibri"/>
              </a:rPr>
              <a:t>.</a:t>
            </a:r>
          </a:p>
          <a:p>
            <a:pPr marL="0" indent="0">
              <a:buNone/>
            </a:pPr>
            <a:endParaRPr lang="en-US">
              <a:cs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365D2460-8057-DBD4-216F-D13379B9EDDB}"/>
              </a:ext>
            </a:extLst>
          </p:cNvPr>
          <p:cNvPicPr>
            <a:picLocks noChangeAspect="1"/>
          </p:cNvPicPr>
          <p:nvPr/>
        </p:nvPicPr>
        <p:blipFill>
          <a:blip r:embed="rId3"/>
          <a:stretch>
            <a:fillRect/>
          </a:stretch>
        </p:blipFill>
        <p:spPr>
          <a:xfrm>
            <a:off x="5417176" y="1587728"/>
            <a:ext cx="6460901" cy="3382037"/>
          </a:xfrm>
          <a:prstGeom prst="rect">
            <a:avLst/>
          </a:prstGeom>
        </p:spPr>
      </p:pic>
    </p:spTree>
    <p:extLst>
      <p:ext uri="{BB962C8B-B14F-4D97-AF65-F5344CB8AC3E}">
        <p14:creationId xmlns:p14="http://schemas.microsoft.com/office/powerpoint/2010/main" val="1517110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24D0A-0615-5806-B551-CBD0BECB4630}"/>
              </a:ext>
            </a:extLst>
          </p:cNvPr>
          <p:cNvSpPr>
            <a:spLocks noGrp="1"/>
          </p:cNvSpPr>
          <p:nvPr>
            <p:ph type="title"/>
          </p:nvPr>
        </p:nvSpPr>
        <p:spPr/>
        <p:txBody>
          <a:bodyPr/>
          <a:lstStyle/>
          <a:p>
            <a:r>
              <a:rPr lang="en-US" dirty="0">
                <a:cs typeface="Calibri Light"/>
              </a:rPr>
              <a:t>Basics</a:t>
            </a:r>
            <a:br>
              <a:rPr lang="en-US" dirty="0">
                <a:cs typeface="Calibri Light"/>
              </a:rPr>
            </a:br>
            <a:r>
              <a:rPr lang="en-US" sz="2000" dirty="0">
                <a:cs typeface="Calibri Light"/>
              </a:rPr>
              <a:t>What are Visual Scripts?</a:t>
            </a:r>
            <a:endParaRPr lang="en-US" dirty="0"/>
          </a:p>
        </p:txBody>
      </p:sp>
      <p:sp>
        <p:nvSpPr>
          <p:cNvPr id="3" name="Content Placeholder 2">
            <a:extLst>
              <a:ext uri="{FF2B5EF4-FFF2-40B4-BE49-F238E27FC236}">
                <a16:creationId xmlns:a16="http://schemas.microsoft.com/office/drawing/2014/main" id="{0FBD4121-1493-21AF-784C-B08A772B75D0}"/>
              </a:ext>
            </a:extLst>
          </p:cNvPr>
          <p:cNvSpPr>
            <a:spLocks noGrp="1"/>
          </p:cNvSpPr>
          <p:nvPr>
            <p:ph idx="1"/>
          </p:nvPr>
        </p:nvSpPr>
        <p:spPr>
          <a:xfrm>
            <a:off x="838200" y="1825625"/>
            <a:ext cx="5170868" cy="4351338"/>
          </a:xfrm>
        </p:spPr>
        <p:txBody>
          <a:bodyPr vert="horz" lIns="91440" tIns="45720" rIns="91440" bIns="45720" rtlCol="0" anchor="t">
            <a:normAutofit/>
          </a:bodyPr>
          <a:lstStyle/>
          <a:p>
            <a:pPr marL="0" indent="0">
              <a:buNone/>
            </a:pPr>
            <a:r>
              <a:rPr lang="en-US" dirty="0">
                <a:cs typeface="Calibri"/>
              </a:rPr>
              <a:t>"Visual Scripting" is a type of scripting that is created using nodes that are connected in a graph.</a:t>
            </a:r>
            <a:endParaRPr lang="en-US"/>
          </a:p>
          <a:p>
            <a:pPr marL="0" indent="0">
              <a:buNone/>
            </a:pPr>
            <a:r>
              <a:rPr lang="en-US" dirty="0">
                <a:cs typeface="Calibri"/>
              </a:rPr>
              <a:t>Spatial only supports visual scripting. C# scripts or scripts in other languages will not compile in Spatial*.</a:t>
            </a:r>
            <a:endParaRPr lang="en-US" dirty="0">
              <a:ea typeface="Calibri"/>
              <a:cs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508C20EE-0EFB-D2F4-B297-390D3A725449}"/>
              </a:ext>
            </a:extLst>
          </p:cNvPr>
          <p:cNvPicPr>
            <a:picLocks noChangeAspect="1"/>
          </p:cNvPicPr>
          <p:nvPr/>
        </p:nvPicPr>
        <p:blipFill rotWithShape="1">
          <a:blip r:embed="rId3"/>
          <a:srcRect l="49642" t="21918" r="-239" b="274"/>
          <a:stretch/>
        </p:blipFill>
        <p:spPr>
          <a:xfrm>
            <a:off x="6173811" y="753889"/>
            <a:ext cx="5789268" cy="4642236"/>
          </a:xfrm>
          <a:prstGeom prst="rect">
            <a:avLst/>
          </a:prstGeom>
        </p:spPr>
      </p:pic>
      <p:sp>
        <p:nvSpPr>
          <p:cNvPr id="5" name="Oval 4">
            <a:extLst>
              <a:ext uri="{FF2B5EF4-FFF2-40B4-BE49-F238E27FC236}">
                <a16:creationId xmlns:a16="http://schemas.microsoft.com/office/drawing/2014/main" id="{FA241C7D-3C48-F9C9-29CB-A982EDBA521E}"/>
              </a:ext>
            </a:extLst>
          </p:cNvPr>
          <p:cNvSpPr/>
          <p:nvPr/>
        </p:nvSpPr>
        <p:spPr>
          <a:xfrm>
            <a:off x="9766478" y="4665909"/>
            <a:ext cx="2200140" cy="3756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96A192-846B-ADC8-A3A8-F6866132E9AE}"/>
              </a:ext>
            </a:extLst>
          </p:cNvPr>
          <p:cNvSpPr txBox="1"/>
          <p:nvPr/>
        </p:nvSpPr>
        <p:spPr>
          <a:xfrm>
            <a:off x="5999408" y="5545964"/>
            <a:ext cx="6027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 visual script that is used for </a:t>
            </a:r>
            <a:r>
              <a:rPr lang="en-US" err="1">
                <a:cs typeface="Calibri"/>
              </a:rPr>
              <a:t>Spatial's</a:t>
            </a:r>
            <a:r>
              <a:rPr lang="en-US">
                <a:cs typeface="Calibri"/>
              </a:rPr>
              <a:t> golf cart, GolfCartv2.</a:t>
            </a:r>
            <a:endParaRPr lang="en-US"/>
          </a:p>
        </p:txBody>
      </p:sp>
      <p:sp>
        <p:nvSpPr>
          <p:cNvPr id="7" name="TextBox 1">
            <a:extLst>
              <a:ext uri="{FF2B5EF4-FFF2-40B4-BE49-F238E27FC236}">
                <a16:creationId xmlns:a16="http://schemas.microsoft.com/office/drawing/2014/main" id="{50184AF1-430D-245C-888E-331F125D7465}"/>
              </a:ext>
            </a:extLst>
          </p:cNvPr>
          <p:cNvSpPr txBox="1"/>
          <p:nvPr/>
        </p:nvSpPr>
        <p:spPr>
          <a:xfrm>
            <a:off x="923440" y="6115372"/>
            <a:ext cx="1081652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Additional Notes Below</a:t>
            </a:r>
            <a:endParaRPr lang="en-US"/>
          </a:p>
        </p:txBody>
      </p:sp>
      <p:sp>
        <p:nvSpPr>
          <p:cNvPr id="8" name="Arrow: Down 7">
            <a:extLst>
              <a:ext uri="{FF2B5EF4-FFF2-40B4-BE49-F238E27FC236}">
                <a16:creationId xmlns:a16="http://schemas.microsoft.com/office/drawing/2014/main" id="{8DD9BA93-6643-1D51-D4C5-AD3C86055EA7}"/>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72445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6232-AD70-5C41-196F-14BF785E86A8}"/>
              </a:ext>
            </a:extLst>
          </p:cNvPr>
          <p:cNvSpPr>
            <a:spLocks noGrp="1"/>
          </p:cNvSpPr>
          <p:nvPr>
            <p:ph type="title"/>
          </p:nvPr>
        </p:nvSpPr>
        <p:spPr/>
        <p:txBody>
          <a:bodyPr/>
          <a:lstStyle/>
          <a:p>
            <a:r>
              <a:rPr lang="en-US" dirty="0">
                <a:cs typeface="Calibri Light"/>
              </a:rPr>
              <a:t>Basics</a:t>
            </a:r>
            <a:br>
              <a:rPr lang="en-US" dirty="0">
                <a:cs typeface="Calibri Light"/>
              </a:rPr>
            </a:br>
            <a:r>
              <a:rPr lang="en-US" sz="2000" dirty="0">
                <a:cs typeface="Calibri Light"/>
              </a:rPr>
              <a:t>What are Visual Scripts?</a:t>
            </a:r>
          </a:p>
        </p:txBody>
      </p:sp>
      <p:sp>
        <p:nvSpPr>
          <p:cNvPr id="3" name="Content Placeholder 2">
            <a:extLst>
              <a:ext uri="{FF2B5EF4-FFF2-40B4-BE49-F238E27FC236}">
                <a16:creationId xmlns:a16="http://schemas.microsoft.com/office/drawing/2014/main" id="{7AEA7388-B10B-FA9A-7A5F-E1ACF9094A49}"/>
              </a:ext>
            </a:extLst>
          </p:cNvPr>
          <p:cNvSpPr>
            <a:spLocks noGrp="1"/>
          </p:cNvSpPr>
          <p:nvPr>
            <p:ph idx="1"/>
          </p:nvPr>
        </p:nvSpPr>
        <p:spPr>
          <a:xfrm>
            <a:off x="838200" y="1825625"/>
            <a:ext cx="5353319" cy="4351338"/>
          </a:xfrm>
        </p:spPr>
        <p:txBody>
          <a:bodyPr vert="horz" lIns="91440" tIns="45720" rIns="91440" bIns="45720" rtlCol="0" anchor="t">
            <a:normAutofit/>
          </a:bodyPr>
          <a:lstStyle/>
          <a:p>
            <a:pPr marL="0" indent="0">
              <a:buNone/>
            </a:pPr>
            <a:r>
              <a:rPr lang="en-US">
                <a:cs typeface="Calibri"/>
              </a:rPr>
              <a:t>In a visual script, nodes represent objects, functions, events, or even other graphs. </a:t>
            </a:r>
            <a:endParaRPr lang="en-US"/>
          </a:p>
          <a:p>
            <a:pPr marL="0" indent="0">
              <a:buNone/>
            </a:pPr>
            <a:r>
              <a:rPr lang="en-US">
                <a:cs typeface="Calibri"/>
              </a:rPr>
              <a:t>Nodes are connected by lines, which determines the order that the nodes are processed. </a:t>
            </a:r>
          </a:p>
          <a:p>
            <a:pPr marL="0" indent="0">
              <a:buNone/>
            </a:pPr>
            <a:r>
              <a:rPr lang="en-US">
                <a:cs typeface="Calibri"/>
              </a:rPr>
              <a:t>Visual scripting graphs can be quite complicated or quite simple.</a:t>
            </a:r>
          </a:p>
          <a:p>
            <a:pPr marL="0" indent="0">
              <a:buNone/>
            </a:pPr>
            <a:endParaRPr lang="en-US">
              <a:cs typeface="Calibri"/>
            </a:endParaRPr>
          </a:p>
        </p:txBody>
      </p:sp>
      <p:pic>
        <p:nvPicPr>
          <p:cNvPr id="4" name="Picture 3" descr="A screenshot of a computer&#10;&#10;Description automatically generated">
            <a:extLst>
              <a:ext uri="{FF2B5EF4-FFF2-40B4-BE49-F238E27FC236}">
                <a16:creationId xmlns:a16="http://schemas.microsoft.com/office/drawing/2014/main" id="{5C407BD6-4D08-BB04-DB9D-0CB99384DDAC}"/>
              </a:ext>
            </a:extLst>
          </p:cNvPr>
          <p:cNvPicPr>
            <a:picLocks noChangeAspect="1"/>
          </p:cNvPicPr>
          <p:nvPr/>
        </p:nvPicPr>
        <p:blipFill>
          <a:blip r:embed="rId2"/>
          <a:stretch>
            <a:fillRect/>
          </a:stretch>
        </p:blipFill>
        <p:spPr>
          <a:xfrm>
            <a:off x="6195275" y="586532"/>
            <a:ext cx="5430592" cy="301793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877A8C2-F7E0-7A81-5E02-3C87BA025BD9}"/>
              </a:ext>
            </a:extLst>
          </p:cNvPr>
          <p:cNvPicPr>
            <a:picLocks noChangeAspect="1"/>
          </p:cNvPicPr>
          <p:nvPr/>
        </p:nvPicPr>
        <p:blipFill>
          <a:blip r:embed="rId3"/>
          <a:stretch>
            <a:fillRect/>
          </a:stretch>
        </p:blipFill>
        <p:spPr>
          <a:xfrm>
            <a:off x="6525295" y="2694177"/>
            <a:ext cx="4829578" cy="2505324"/>
          </a:xfrm>
          <a:prstGeom prst="rect">
            <a:avLst/>
          </a:prstGeom>
        </p:spPr>
      </p:pic>
      <p:sp>
        <p:nvSpPr>
          <p:cNvPr id="6" name="Oval 5">
            <a:extLst>
              <a:ext uri="{FF2B5EF4-FFF2-40B4-BE49-F238E27FC236}">
                <a16:creationId xmlns:a16="http://schemas.microsoft.com/office/drawing/2014/main" id="{E7717598-B004-BEA1-589C-A4880A62E85A}"/>
              </a:ext>
            </a:extLst>
          </p:cNvPr>
          <p:cNvSpPr/>
          <p:nvPr/>
        </p:nvSpPr>
        <p:spPr>
          <a:xfrm>
            <a:off x="8341752" y="1717183"/>
            <a:ext cx="686873" cy="4400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BFF3E29-728C-C404-7DEF-3208D9B86556}"/>
              </a:ext>
            </a:extLst>
          </p:cNvPr>
          <p:cNvCxnSpPr/>
          <p:nvPr/>
        </p:nvCxnSpPr>
        <p:spPr>
          <a:xfrm flipH="1" flipV="1">
            <a:off x="8742608" y="2072425"/>
            <a:ext cx="8586" cy="96376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 name="TextBox 7">
            <a:extLst>
              <a:ext uri="{FF2B5EF4-FFF2-40B4-BE49-F238E27FC236}">
                <a16:creationId xmlns:a16="http://schemas.microsoft.com/office/drawing/2014/main" id="{77346DFA-A827-D9A7-9F0A-98F6C11795D0}"/>
              </a:ext>
            </a:extLst>
          </p:cNvPr>
          <p:cNvSpPr txBox="1"/>
          <p:nvPr/>
        </p:nvSpPr>
        <p:spPr>
          <a:xfrm>
            <a:off x="6514563" y="5342049"/>
            <a:ext cx="50184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 small portion of GolfCartv2. On the start of the scene, we get the object variable </a:t>
            </a:r>
            <a:r>
              <a:rPr lang="en-US" err="1">
                <a:cs typeface="Calibri"/>
              </a:rPr>
              <a:t>centerOfMass</a:t>
            </a:r>
            <a:r>
              <a:rPr lang="en-US">
                <a:cs typeface="Calibri"/>
              </a:rPr>
              <a:t> and set the golf cart's center of mass to it.</a:t>
            </a:r>
            <a:endParaRPr lang="en-US"/>
          </a:p>
        </p:txBody>
      </p:sp>
    </p:spTree>
    <p:extLst>
      <p:ext uri="{BB962C8B-B14F-4D97-AF65-F5344CB8AC3E}">
        <p14:creationId xmlns:p14="http://schemas.microsoft.com/office/powerpoint/2010/main" val="767839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9CFB-2A9A-D8D4-6921-E6853DCBCBCA}"/>
              </a:ext>
            </a:extLst>
          </p:cNvPr>
          <p:cNvSpPr>
            <a:spLocks noGrp="1"/>
          </p:cNvSpPr>
          <p:nvPr>
            <p:ph type="title"/>
          </p:nvPr>
        </p:nvSpPr>
        <p:spPr/>
        <p:txBody>
          <a:bodyPr/>
          <a:lstStyle/>
          <a:p>
            <a:r>
              <a:rPr lang="en-US" dirty="0">
                <a:cs typeface="Calibri Light"/>
              </a:rPr>
              <a:t>Creating Visual Scripts</a:t>
            </a:r>
            <a:br>
              <a:rPr lang="en-US" dirty="0">
                <a:cs typeface="Calibri Light"/>
              </a:rPr>
            </a:br>
            <a:r>
              <a:rPr lang="en-US" sz="2000" dirty="0">
                <a:cs typeface="Calibri Light"/>
              </a:rPr>
              <a:t>Adding a Visual Script to an Object</a:t>
            </a:r>
            <a:endParaRPr lang="en-US" dirty="0"/>
          </a:p>
        </p:txBody>
      </p:sp>
      <p:sp>
        <p:nvSpPr>
          <p:cNvPr id="3" name="Content Placeholder 2">
            <a:extLst>
              <a:ext uri="{FF2B5EF4-FFF2-40B4-BE49-F238E27FC236}">
                <a16:creationId xmlns:a16="http://schemas.microsoft.com/office/drawing/2014/main" id="{B5A1A6B7-EC85-2A75-BDB8-9AA7F4BE0F49}"/>
              </a:ext>
            </a:extLst>
          </p:cNvPr>
          <p:cNvSpPr>
            <a:spLocks noGrp="1"/>
          </p:cNvSpPr>
          <p:nvPr>
            <p:ph idx="1"/>
          </p:nvPr>
        </p:nvSpPr>
        <p:spPr>
          <a:xfrm>
            <a:off x="996950" y="2079625"/>
            <a:ext cx="4186767" cy="4351338"/>
          </a:xfrm>
        </p:spPr>
        <p:txBody>
          <a:bodyPr vert="horz" lIns="91440" tIns="45720" rIns="91440" bIns="45720" rtlCol="0" anchor="t">
            <a:normAutofit/>
          </a:bodyPr>
          <a:lstStyle/>
          <a:p>
            <a:pPr marL="0" indent="0">
              <a:buNone/>
            </a:pPr>
            <a:r>
              <a:rPr lang="en-US" dirty="0">
                <a:cs typeface="Calibri"/>
              </a:rPr>
              <a:t>To give an object a new visual script, select the object in the Unity Editor. </a:t>
            </a:r>
            <a:endParaRPr lang="en-US"/>
          </a:p>
          <a:p>
            <a:pPr marL="0" indent="0">
              <a:buNone/>
            </a:pPr>
            <a:r>
              <a:rPr lang="en-US" dirty="0">
                <a:cs typeface="Calibri"/>
              </a:rPr>
              <a:t>In the Inspector, scroll down to Add Component. Search for "Script Machine" and select it. </a:t>
            </a:r>
            <a:endParaRPr lang="en-US" dirty="0"/>
          </a:p>
        </p:txBody>
      </p:sp>
      <p:pic>
        <p:nvPicPr>
          <p:cNvPr id="4" name="Picture 3" descr="A screenshot of a computer&#10;&#10;Description automatically generated">
            <a:extLst>
              <a:ext uri="{FF2B5EF4-FFF2-40B4-BE49-F238E27FC236}">
                <a16:creationId xmlns:a16="http://schemas.microsoft.com/office/drawing/2014/main" id="{14AACC6D-B5F9-A179-11BC-BAD529B10FBD}"/>
              </a:ext>
            </a:extLst>
          </p:cNvPr>
          <p:cNvPicPr>
            <a:picLocks noChangeAspect="1"/>
          </p:cNvPicPr>
          <p:nvPr/>
        </p:nvPicPr>
        <p:blipFill>
          <a:blip r:embed="rId2"/>
          <a:stretch>
            <a:fillRect/>
          </a:stretch>
        </p:blipFill>
        <p:spPr>
          <a:xfrm>
            <a:off x="5826125" y="1650681"/>
            <a:ext cx="6096000" cy="3561930"/>
          </a:xfrm>
          <a:prstGeom prst="rect">
            <a:avLst/>
          </a:prstGeom>
        </p:spPr>
      </p:pic>
      <p:sp>
        <p:nvSpPr>
          <p:cNvPr id="5" name="Oval 4">
            <a:extLst>
              <a:ext uri="{FF2B5EF4-FFF2-40B4-BE49-F238E27FC236}">
                <a16:creationId xmlns:a16="http://schemas.microsoft.com/office/drawing/2014/main" id="{36560FD5-E3E7-71E2-2D58-C22C72B4A0B1}"/>
              </a:ext>
            </a:extLst>
          </p:cNvPr>
          <p:cNvSpPr/>
          <p:nvPr/>
        </p:nvSpPr>
        <p:spPr>
          <a:xfrm>
            <a:off x="10218208" y="3770313"/>
            <a:ext cx="1502833" cy="7408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55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07A9A-F85C-27D5-C124-1B9ECC90A832}"/>
              </a:ext>
            </a:extLst>
          </p:cNvPr>
          <p:cNvSpPr>
            <a:spLocks noGrp="1"/>
          </p:cNvSpPr>
          <p:nvPr>
            <p:ph type="title"/>
          </p:nvPr>
        </p:nvSpPr>
        <p:spPr/>
        <p:txBody>
          <a:bodyPr/>
          <a:lstStyle/>
          <a:p>
            <a:r>
              <a:rPr lang="en-US" dirty="0">
                <a:cs typeface="Calibri Light"/>
              </a:rPr>
              <a:t>Creating Visual Scripts</a:t>
            </a:r>
            <a:br>
              <a:rPr lang="en-US" dirty="0">
                <a:cs typeface="Calibri Light"/>
              </a:rPr>
            </a:br>
            <a:r>
              <a:rPr lang="en-US" sz="2000" dirty="0">
                <a:cs typeface="Calibri Light"/>
              </a:rPr>
              <a:t>Adding a Visual Script to an Object</a:t>
            </a:r>
          </a:p>
        </p:txBody>
      </p:sp>
      <p:pic>
        <p:nvPicPr>
          <p:cNvPr id="4" name="Content Placeholder 3" descr="A screenshot of a graph&#10;&#10;Description automatically generated">
            <a:extLst>
              <a:ext uri="{FF2B5EF4-FFF2-40B4-BE49-F238E27FC236}">
                <a16:creationId xmlns:a16="http://schemas.microsoft.com/office/drawing/2014/main" id="{EAF38D12-E34B-79E4-41C5-F4FCC403CAB3}"/>
              </a:ext>
            </a:extLst>
          </p:cNvPr>
          <p:cNvPicPr>
            <a:picLocks noGrp="1" noChangeAspect="1"/>
          </p:cNvPicPr>
          <p:nvPr>
            <p:ph idx="1"/>
          </p:nvPr>
        </p:nvPicPr>
        <p:blipFill>
          <a:blip r:embed="rId2"/>
          <a:stretch>
            <a:fillRect/>
          </a:stretch>
        </p:blipFill>
        <p:spPr>
          <a:xfrm>
            <a:off x="6643687" y="690562"/>
            <a:ext cx="4095750" cy="1400175"/>
          </a:xfrm>
        </p:spPr>
      </p:pic>
      <p:pic>
        <p:nvPicPr>
          <p:cNvPr id="5" name="Picture 4" descr="A screenshot of a graph&#10;&#10;Description automatically generated">
            <a:extLst>
              <a:ext uri="{FF2B5EF4-FFF2-40B4-BE49-F238E27FC236}">
                <a16:creationId xmlns:a16="http://schemas.microsoft.com/office/drawing/2014/main" id="{C7464D3F-A6AE-F1A1-A0C3-E1558320F7D6}"/>
              </a:ext>
            </a:extLst>
          </p:cNvPr>
          <p:cNvPicPr>
            <a:picLocks noChangeAspect="1"/>
          </p:cNvPicPr>
          <p:nvPr/>
        </p:nvPicPr>
        <p:blipFill>
          <a:blip r:embed="rId3"/>
          <a:stretch>
            <a:fillRect/>
          </a:stretch>
        </p:blipFill>
        <p:spPr>
          <a:xfrm>
            <a:off x="6590770" y="2161646"/>
            <a:ext cx="4286250" cy="2000250"/>
          </a:xfrm>
          <a:prstGeom prst="rect">
            <a:avLst/>
          </a:prstGeom>
        </p:spPr>
      </p:pic>
      <p:sp>
        <p:nvSpPr>
          <p:cNvPr id="6" name="Arrow: Down 5">
            <a:extLst>
              <a:ext uri="{FF2B5EF4-FFF2-40B4-BE49-F238E27FC236}">
                <a16:creationId xmlns:a16="http://schemas.microsoft.com/office/drawing/2014/main" id="{DCFAA36E-AE79-C64F-7AA5-252F5A8B2FCD}"/>
              </a:ext>
            </a:extLst>
          </p:cNvPr>
          <p:cNvSpPr/>
          <p:nvPr/>
        </p:nvSpPr>
        <p:spPr>
          <a:xfrm>
            <a:off x="8493124" y="1918229"/>
            <a:ext cx="539750" cy="560916"/>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E129EF-A14E-D202-C260-A28C063F68CC}"/>
              </a:ext>
            </a:extLst>
          </p:cNvPr>
          <p:cNvSpPr/>
          <p:nvPr/>
        </p:nvSpPr>
        <p:spPr>
          <a:xfrm>
            <a:off x="9363604" y="1164166"/>
            <a:ext cx="1418166" cy="4233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7CB306-0A96-B991-ED90-0E57852CBDAA}"/>
              </a:ext>
            </a:extLst>
          </p:cNvPr>
          <p:cNvSpPr/>
          <p:nvPr/>
        </p:nvSpPr>
        <p:spPr>
          <a:xfrm>
            <a:off x="6590770" y="3587749"/>
            <a:ext cx="4233332" cy="47624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0C659A94-878B-D891-16DD-8A68913E3E2D}"/>
              </a:ext>
            </a:extLst>
          </p:cNvPr>
          <p:cNvPicPr>
            <a:picLocks noChangeAspect="1"/>
          </p:cNvPicPr>
          <p:nvPr/>
        </p:nvPicPr>
        <p:blipFill>
          <a:blip r:embed="rId4"/>
          <a:stretch>
            <a:fillRect/>
          </a:stretch>
        </p:blipFill>
        <p:spPr>
          <a:xfrm>
            <a:off x="6738938" y="4260004"/>
            <a:ext cx="4032250" cy="2216783"/>
          </a:xfrm>
          <a:prstGeom prst="rect">
            <a:avLst/>
          </a:prstGeom>
        </p:spPr>
      </p:pic>
      <p:sp>
        <p:nvSpPr>
          <p:cNvPr id="12" name="Arrow: Down 11">
            <a:extLst>
              <a:ext uri="{FF2B5EF4-FFF2-40B4-BE49-F238E27FC236}">
                <a16:creationId xmlns:a16="http://schemas.microsoft.com/office/drawing/2014/main" id="{9C3DA66A-98DD-09A3-8B60-E9CC2DE0744A}"/>
              </a:ext>
            </a:extLst>
          </p:cNvPr>
          <p:cNvSpPr/>
          <p:nvPr/>
        </p:nvSpPr>
        <p:spPr>
          <a:xfrm>
            <a:off x="8482540" y="3907895"/>
            <a:ext cx="539750" cy="560916"/>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D1047EA-554F-2DA4-F312-0284DC42792D}"/>
              </a:ext>
            </a:extLst>
          </p:cNvPr>
          <p:cNvSpPr txBox="1"/>
          <p:nvPr/>
        </p:nvSpPr>
        <p:spPr>
          <a:xfrm>
            <a:off x="981603" y="1918229"/>
            <a:ext cx="494770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In your new Script Machine component, click "New" to create a new graph. After naming and saving it, click "Edit Graph".</a:t>
            </a:r>
          </a:p>
          <a:p>
            <a:r>
              <a:rPr lang="en-US" sz="2800">
                <a:cs typeface="Calibri"/>
              </a:rPr>
              <a:t>This is where you can see and edit the graph of your visual script.</a:t>
            </a:r>
          </a:p>
          <a:p>
            <a:endParaRPr lang="en-US" sz="2800">
              <a:cs typeface="Calibri"/>
            </a:endParaRPr>
          </a:p>
        </p:txBody>
      </p:sp>
    </p:spTree>
    <p:extLst>
      <p:ext uri="{BB962C8B-B14F-4D97-AF65-F5344CB8AC3E}">
        <p14:creationId xmlns:p14="http://schemas.microsoft.com/office/powerpoint/2010/main" val="2078374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B50D-E788-F0B4-9384-E6777D18CD39}"/>
              </a:ext>
            </a:extLst>
          </p:cNvPr>
          <p:cNvSpPr>
            <a:spLocks noGrp="1"/>
          </p:cNvSpPr>
          <p:nvPr>
            <p:ph type="title"/>
          </p:nvPr>
        </p:nvSpPr>
        <p:spPr/>
        <p:txBody>
          <a:bodyPr/>
          <a:lstStyle/>
          <a:p>
            <a:r>
              <a:rPr lang="en-US" dirty="0">
                <a:cs typeface="Calibri Light"/>
              </a:rPr>
              <a:t>Creating Visual Scripts</a:t>
            </a:r>
            <a:br>
              <a:rPr lang="en-US" dirty="0">
                <a:cs typeface="Calibri Light"/>
              </a:rPr>
            </a:br>
            <a:r>
              <a:rPr lang="en-US" sz="2000" dirty="0">
                <a:cs typeface="Calibri Light"/>
              </a:rPr>
              <a:t>Writing your first Visual Script Graph</a:t>
            </a:r>
            <a:endParaRPr lang="en-US" sz="2000" dirty="0"/>
          </a:p>
        </p:txBody>
      </p:sp>
      <p:sp>
        <p:nvSpPr>
          <p:cNvPr id="3" name="Content Placeholder 2">
            <a:extLst>
              <a:ext uri="{FF2B5EF4-FFF2-40B4-BE49-F238E27FC236}">
                <a16:creationId xmlns:a16="http://schemas.microsoft.com/office/drawing/2014/main" id="{8795830A-B8D2-F8FE-F537-904D0FD4986D}"/>
              </a:ext>
            </a:extLst>
          </p:cNvPr>
          <p:cNvSpPr>
            <a:spLocks noGrp="1"/>
          </p:cNvSpPr>
          <p:nvPr>
            <p:ph idx="1"/>
          </p:nvPr>
        </p:nvSpPr>
        <p:spPr>
          <a:xfrm>
            <a:off x="838200" y="1825625"/>
            <a:ext cx="5171017" cy="4351338"/>
          </a:xfrm>
        </p:spPr>
        <p:txBody>
          <a:bodyPr vert="horz" lIns="91440" tIns="45720" rIns="91440" bIns="45720" rtlCol="0" anchor="t">
            <a:normAutofit/>
          </a:bodyPr>
          <a:lstStyle/>
          <a:p>
            <a:pPr marL="0" indent="0">
              <a:buNone/>
            </a:pPr>
            <a:r>
              <a:rPr lang="en-US">
                <a:cs typeface="Calibri"/>
              </a:rPr>
              <a:t>A new graph has two nodes. These are Event nodes, which are necessary for our script to do anything. </a:t>
            </a:r>
            <a:endParaRPr lang="en-US"/>
          </a:p>
          <a:p>
            <a:pPr marL="0" indent="0">
              <a:buNone/>
            </a:pPr>
            <a:r>
              <a:rPr lang="en-US">
                <a:cs typeface="Calibri"/>
              </a:rPr>
              <a:t>Different Event nodes are triggered during different events; For example, "On Start" simply triggers one time when the scene first loads. "On Update" triggers once every frame.</a:t>
            </a:r>
            <a:endParaRPr lang="en-US"/>
          </a:p>
        </p:txBody>
      </p:sp>
      <p:pic>
        <p:nvPicPr>
          <p:cNvPr id="5" name="Picture 4" descr="A screenshot of a computer&#10;&#10;Description automatically generated">
            <a:extLst>
              <a:ext uri="{FF2B5EF4-FFF2-40B4-BE49-F238E27FC236}">
                <a16:creationId xmlns:a16="http://schemas.microsoft.com/office/drawing/2014/main" id="{D06774E7-D8B1-27E5-E67A-C1818571F352}"/>
              </a:ext>
            </a:extLst>
          </p:cNvPr>
          <p:cNvPicPr>
            <a:picLocks noChangeAspect="1"/>
          </p:cNvPicPr>
          <p:nvPr/>
        </p:nvPicPr>
        <p:blipFill>
          <a:blip r:embed="rId3"/>
          <a:stretch>
            <a:fillRect/>
          </a:stretch>
        </p:blipFill>
        <p:spPr>
          <a:xfrm>
            <a:off x="6008688" y="1921087"/>
            <a:ext cx="6180666" cy="3370366"/>
          </a:xfrm>
          <a:prstGeom prst="rect">
            <a:avLst/>
          </a:prstGeom>
        </p:spPr>
      </p:pic>
      <p:sp>
        <p:nvSpPr>
          <p:cNvPr id="4" name="TextBox 1">
            <a:extLst>
              <a:ext uri="{FF2B5EF4-FFF2-40B4-BE49-F238E27FC236}">
                <a16:creationId xmlns:a16="http://schemas.microsoft.com/office/drawing/2014/main" id="{50184AF1-430D-245C-888E-331F125D7465}"/>
              </a:ext>
            </a:extLst>
          </p:cNvPr>
          <p:cNvSpPr txBox="1"/>
          <p:nvPr/>
        </p:nvSpPr>
        <p:spPr>
          <a:xfrm>
            <a:off x="923440" y="6115372"/>
            <a:ext cx="1081652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cs typeface="Calibri"/>
              </a:rPr>
              <a:t>Additional Notes Below</a:t>
            </a:r>
            <a:endParaRPr lang="en-US"/>
          </a:p>
        </p:txBody>
      </p:sp>
      <p:sp>
        <p:nvSpPr>
          <p:cNvPr id="6" name="Arrow: Down 5">
            <a:extLst>
              <a:ext uri="{FF2B5EF4-FFF2-40B4-BE49-F238E27FC236}">
                <a16:creationId xmlns:a16="http://schemas.microsoft.com/office/drawing/2014/main" id="{8DD9BA93-6643-1D51-D4C5-AD3C86055EA7}"/>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4946980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37</Slides>
  <Notes>7</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Creating Custom Scripts for Spatial Projects</vt:lpstr>
      <vt:lpstr>Table of Contents</vt:lpstr>
      <vt:lpstr>Basics What does a Script do?</vt:lpstr>
      <vt:lpstr>Basics How do we add Scripts to Objects?</vt:lpstr>
      <vt:lpstr>Basics What are Visual Scripts?</vt:lpstr>
      <vt:lpstr>Basics What are Visual Scripts?</vt:lpstr>
      <vt:lpstr>Creating Visual Scripts Adding a Visual Script to an Object</vt:lpstr>
      <vt:lpstr>Creating Visual Scripts Adding a Visual Script to an Object</vt:lpstr>
      <vt:lpstr>Creating Visual Scripts Writing your first Visual Script Graph</vt:lpstr>
      <vt:lpstr>Creating Visual Scripts Writing your first Visual Script Graph</vt:lpstr>
      <vt:lpstr>Creating Visual Scripts Writing your first Visual Script Graph</vt:lpstr>
      <vt:lpstr>Creating Visual Scripts Writing your first Visual Script Graph</vt:lpstr>
      <vt:lpstr>Creating Visual Scripts Writing your first Visual Script Graph</vt:lpstr>
      <vt:lpstr>Creating Visual Scripts Writing your first Visual Script Graph</vt:lpstr>
      <vt:lpstr>Creating Visual Scripts Spatial Nodes</vt:lpstr>
      <vt:lpstr>Creating Visual Scripts Spatial Nodes</vt:lpstr>
      <vt:lpstr>Creating Visual Scripts Spatial Data Store</vt:lpstr>
      <vt:lpstr>Creating Visual Scripts Spatial Data Store</vt:lpstr>
      <vt:lpstr>Prefab Objects What are Spatial Prefab Objects?</vt:lpstr>
      <vt:lpstr>Prefab Objects What are Spatial Prefab Objects?</vt:lpstr>
      <vt:lpstr>Prefab Objects What are Spatial Prefab Objects?</vt:lpstr>
      <vt:lpstr>Prefab Objects What are Spatial Prefab Objects?</vt:lpstr>
      <vt:lpstr>Prefab Objects What are Spatial Prefab Objects?</vt:lpstr>
      <vt:lpstr>Prefab Objects Adding Prefab Objects to your Space</vt:lpstr>
      <vt:lpstr>Prefab Objects Adding Prefab Objects to your Space</vt:lpstr>
      <vt:lpstr>Prefab Objects Adding Prefab Objects to your Space</vt:lpstr>
      <vt:lpstr>Prefab Objects Creating custom Prefab Objects</vt:lpstr>
      <vt:lpstr>Prefab Objects Creating custom Prefab Objects</vt:lpstr>
      <vt:lpstr>Prefab Objects Creating custom Prefab Objects</vt:lpstr>
      <vt:lpstr>Prefab Objects Creating custom Prefab Objects</vt:lpstr>
      <vt:lpstr>Prefab Objects Getting your Prefab Objects in a Space</vt:lpstr>
      <vt:lpstr>Prefab Objects Getting your Prefab Objects in a Space</vt:lpstr>
      <vt:lpstr>Prefab Objects Getting your Prefab Objects in a Space</vt:lpstr>
      <vt:lpstr>Prefab Objects Getting your Prefab Objects in a Space</vt:lpstr>
      <vt:lpstr>Prefab Objects Getting your Prefab Objects in a Space</vt:lpstr>
      <vt:lpstr>Prefab Objects Getting your Prefab Objects in a Space</vt:lpstr>
      <vt:lpstr>Prefab Objects Prefab Objects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547</cp:revision>
  <dcterms:created xsi:type="dcterms:W3CDTF">2023-10-23T16:56:47Z</dcterms:created>
  <dcterms:modified xsi:type="dcterms:W3CDTF">2024-04-24T14:04:33Z</dcterms:modified>
</cp:coreProperties>
</file>